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2"/>
  </p:notesMasterIdLst>
  <p:sldIdLst>
    <p:sldId id="256" r:id="rId3"/>
    <p:sldId id="274" r:id="rId4"/>
    <p:sldId id="275" r:id="rId5"/>
    <p:sldId id="276" r:id="rId6"/>
    <p:sldId id="257" r:id="rId7"/>
    <p:sldId id="258" r:id="rId8"/>
    <p:sldId id="263" r:id="rId9"/>
    <p:sldId id="261" r:id="rId10"/>
    <p:sldId id="291" r:id="rId11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Роберт Калентьев" initials="РК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5" autoAdjust="0"/>
    <p:restoredTop sz="98399" autoAdjust="0"/>
  </p:normalViewPr>
  <p:slideViewPr>
    <p:cSldViewPr snapToGrid="0">
      <p:cViewPr varScale="1">
        <p:scale>
          <a:sx n="91" d="100"/>
          <a:sy n="91" d="100"/>
        </p:scale>
        <p:origin x="552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50" b="0" i="0" u="none" strike="noStrik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1920 год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Доля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656-46E0-B5D8-E58A47F050E6}"/>
              </c:ext>
            </c:extLst>
          </c:dPt>
          <c:dPt>
            <c:idx val="1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656-46E0-B5D8-E58A47F050E6}"/>
              </c:ext>
            </c:extLst>
          </c:dPt>
          <c:dPt>
            <c:idx val="2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656-46E0-B5D8-E58A47F050E6}"/>
              </c:ext>
            </c:extLst>
          </c:dPt>
          <c:dPt>
            <c:idx val="3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656-46E0-B5D8-E58A47F050E6}"/>
              </c:ext>
            </c:extLst>
          </c:dPt>
          <c:dLbls>
            <c:dLbl>
              <c:idx val="0"/>
              <c:layout>
                <c:manualLayout>
                  <c:x val="-5.7374000000000001E-2"/>
                  <c:y val="0.1562389999999999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656-46E0-B5D8-E58A47F050E6}"/>
                </c:ext>
              </c:extLst>
            </c:dLbl>
            <c:dLbl>
              <c:idx val="1"/>
              <c:layout>
                <c:manualLayout>
                  <c:x val="-0.119536"/>
                  <c:y val="4.2995999999999999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656-46E0-B5D8-E58A47F050E6}"/>
                </c:ext>
              </c:extLst>
            </c:dLbl>
            <c:dLbl>
              <c:idx val="2"/>
              <c:layout>
                <c:manualLayout>
                  <c:x val="-7.9532000000000005E-2"/>
                  <c:y val="-0.1951799999999999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656-46E0-B5D8-E58A47F050E6}"/>
                </c:ext>
              </c:extLst>
            </c:dLbl>
            <c:dLbl>
              <c:idx val="3"/>
              <c:layout>
                <c:manualLayout>
                  <c:x val="0.166932"/>
                  <c:y val="5.449400000000000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656-46E0-B5D8-E58A47F05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baseline="0">
                    <a:solidFill>
                      <a:schemeClr val="bg1"/>
                    </a:solidFill>
                    <a:latin typeface="Tahoma"/>
                    <a:ea typeface="Tahoma"/>
                    <a:cs typeface="Tahoma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Лист1!$A$2:$A$5</c:f>
              <c:strCache>
                <c:ptCount val="4"/>
                <c:pt idx="0">
                  <c:v>% всех убийц</c:v>
                </c:pt>
                <c:pt idx="1">
                  <c:v>% насильников</c:v>
                </c:pt>
                <c:pt idx="2">
                  <c:v>% грабителей</c:v>
                </c:pt>
                <c:pt idx="3">
                  <c:v>% воров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0.2</c:v>
                </c:pt>
                <c:pt idx="1">
                  <c:v>0.31</c:v>
                </c:pt>
                <c:pt idx="2" formatCode="0.00%">
                  <c:v>0.47199999999999998</c:v>
                </c:pt>
                <c:pt idx="3" formatCode="0.00%">
                  <c:v>0.69699999999999995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656-46E0-B5D8-E58A47F050E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180A696-E393-4640-90F6-CB0AFA2F45CE}" type="datetimeFigureOut">
              <a:rPr lang="ru-RU"/>
              <a:t>11.12.2024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D490A78-F7FD-45D4-803C-3A56BEAA2055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851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как изменить картинку</a:t>
            </a:r>
            <a:endParaRPr/>
          </a:p>
          <a:p>
            <a:pPr>
              <a:defRPr/>
            </a:pPr>
            <a:r>
              <a:rPr lang="ru-RU"/>
              <a:t>правый клик по изображению - формат изображения</a:t>
            </a:r>
            <a:endParaRPr/>
          </a:p>
          <a:p>
            <a:pPr>
              <a:defRPr/>
            </a:pPr>
            <a:r>
              <a:rPr lang="ru-RU"/>
              <a:t>вкладка заливка - рисунок или текстура</a:t>
            </a:r>
            <a:endParaRPr/>
          </a:p>
          <a:p>
            <a:pPr>
              <a:defRPr/>
            </a:pPr>
            <a:r>
              <a:rPr lang="ru-RU"/>
              <a:t>выбрать рисунок</a:t>
            </a:r>
            <a:endParaRPr/>
          </a:p>
          <a:p>
            <a:pPr>
              <a:defRPr/>
            </a:pPr>
            <a:r>
              <a:rPr lang="ru-RU"/>
              <a:t>вкладка формат - Обрезка - заливка - двигать за круглые точки в углах</a:t>
            </a:r>
            <a:endParaRPr/>
          </a:p>
          <a:p>
            <a:pPr>
              <a:defRPr/>
            </a:pPr>
            <a:r>
              <a:rPr lang="ru-RU"/>
              <a:t>увеличивать и двигать картинку, чтобы получить нужное изображение</a:t>
            </a: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63FAC02-5901-4D7E-90A5-4DB54C8C6E87}" type="slidenum">
              <a:rPr lang="ru-RU"/>
              <a:t>8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E143D99-51A5-4D6A-9AF3-A0B7289A9EAF}" type="datetimeFigureOut">
              <a:rPr lang="ru-RU"/>
              <a:t>11.12.2024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E73D4CE-E2B5-4F41-82AF-3C2FB101D00A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E143D99-51A5-4D6A-9AF3-A0B7289A9EAF}" type="datetimeFigureOut">
              <a:rPr lang="ru-RU"/>
              <a:t>11.12.2024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E73D4CE-E2B5-4F41-82AF-3C2FB101D00A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E143D99-51A5-4D6A-9AF3-A0B7289A9EAF}" type="datetimeFigureOut">
              <a:rPr lang="ru-RU"/>
              <a:t>11.12.2024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E73D4CE-E2B5-4F41-82AF-3C2FB101D00A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Диаграмм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49301" y="1057846"/>
            <a:ext cx="5313737" cy="551880"/>
          </a:xfrm>
        </p:spPr>
        <p:txBody>
          <a:bodyPr anchor="t">
            <a:noAutofit/>
          </a:bodyPr>
          <a:lstStyle>
            <a:lvl1pPr algn="l">
              <a:lnSpc>
                <a:spcPts val="3350"/>
              </a:lnSpc>
              <a:defRPr sz="3650">
                <a:solidFill>
                  <a:schemeClr val="accent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Заголовок раздела</a:t>
            </a:r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67976" y="2715101"/>
            <a:ext cx="81093" cy="63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8018087" y="1014799"/>
            <a:ext cx="3478542" cy="52535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Название данного</a:t>
            </a:r>
            <a:br>
              <a:rPr lang="ru-RU"/>
            </a:br>
            <a:r>
              <a:rPr lang="ru-RU"/>
              <a:t>блока информации</a:t>
            </a:r>
            <a:endParaRPr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 bwMode="auto">
          <a:xfrm>
            <a:off x="651370" y="6332220"/>
            <a:ext cx="3476399" cy="365125"/>
          </a:xfrm>
        </p:spPr>
        <p:txBody>
          <a:bodyPr/>
          <a:lstStyle>
            <a:lvl1pPr algn="l">
              <a:defRPr sz="75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 bwMode="auto">
          <a:xfrm>
            <a:off x="9906645" y="6315493"/>
            <a:ext cx="1644941" cy="365125"/>
          </a:xfrm>
        </p:spPr>
        <p:txBody>
          <a:bodyPr/>
          <a:lstStyle>
            <a:lvl1pPr>
              <a:defRPr sz="115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6B5E2A4-72D4-4DC4-9470-54C0EE06E412}" type="slidenum">
              <a:rPr lang="ru-RU"/>
              <a:t>‹#›</a:t>
            </a:fld>
            <a:endParaRPr lang="ru-RU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4337333" y="6428376"/>
            <a:ext cx="3468913" cy="177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5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ru-RU"/>
              <a:t>Докладчик (при необходимости)</a:t>
            </a:r>
            <a:endParaRPr/>
          </a:p>
        </p:txBody>
      </p:sp>
      <p:sp>
        <p:nvSpPr>
          <p:cNvPr id="18" name="TextBox 17"/>
          <p:cNvSpPr txBox="1"/>
          <p:nvPr userDrawn="1"/>
        </p:nvSpPr>
        <p:spPr bwMode="auto">
          <a:xfrm>
            <a:off x="9906645" y="327861"/>
            <a:ext cx="1636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800">
                <a:solidFill>
                  <a:schemeClr val="accent1"/>
                </a:solidFill>
              </a:rPr>
              <a:t>misis.ru</a:t>
            </a:r>
            <a:endParaRPr lang="ru-RU" sz="80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97869" y="199536"/>
            <a:ext cx="1197078" cy="48097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8028855" y="1832014"/>
            <a:ext cx="3468913" cy="132863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500">
                <a:solidFill>
                  <a:schemeClr val="tx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Постоянный поиск наиболее эффективных действующих</a:t>
            </a:r>
            <a:br>
              <a:rPr lang="ru-RU"/>
            </a:br>
            <a:r>
              <a:rPr lang="ru-RU"/>
              <a:t>веществ и их комбинаций,</a:t>
            </a:r>
            <a:br>
              <a:rPr lang="ru-RU"/>
            </a:br>
            <a:r>
              <a:rPr lang="ru-RU"/>
              <a:t>а также оригинальные</a:t>
            </a:r>
            <a:br>
              <a:rPr lang="ru-RU"/>
            </a:br>
            <a:r>
              <a:rPr lang="ru-RU"/>
              <a:t>инновационные препараты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49301" y="2592872"/>
            <a:ext cx="4976614" cy="1925341"/>
          </a:xfrm>
        </p:spPr>
        <p:txBody>
          <a:bodyPr anchor="t">
            <a:noAutofit/>
          </a:bodyPr>
          <a:lstStyle>
            <a:lvl1pPr algn="l">
              <a:lnSpc>
                <a:spcPts val="3850"/>
              </a:lnSpc>
              <a:defRPr sz="4300">
                <a:solidFill>
                  <a:schemeClr val="tx2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Заголовок презентации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649301" y="4518212"/>
            <a:ext cx="4976614" cy="99978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Фамилия Имя Отчество</a:t>
            </a:r>
            <a:br>
              <a:rPr lang="ru-RU"/>
            </a:br>
            <a:r>
              <a:rPr lang="ru-RU"/>
              <a:t>Должность спикера в одну</a:t>
            </a:r>
            <a:br>
              <a:rPr lang="ru-RU"/>
            </a:br>
            <a:r>
              <a:rPr lang="ru-RU"/>
              <a:t>или более строк 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650272" y="5933594"/>
            <a:ext cx="1516807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49301" y="3945422"/>
            <a:ext cx="4976614" cy="1045679"/>
          </a:xfrm>
        </p:spPr>
        <p:txBody>
          <a:bodyPr anchor="t">
            <a:noAutofit/>
          </a:bodyPr>
          <a:lstStyle>
            <a:lvl1pPr algn="l">
              <a:lnSpc>
                <a:spcPts val="3850"/>
              </a:lnSpc>
              <a:defRPr sz="4300">
                <a:solidFill>
                  <a:schemeClr val="tx2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презентации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649301" y="5181075"/>
            <a:ext cx="4976614" cy="60511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Подзаголовок в одну, две</a:t>
            </a:r>
            <a:br>
              <a:rPr lang="ru-RU"/>
            </a:br>
            <a:r>
              <a:rPr lang="ru-RU"/>
              <a:t>или несколько строк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650272" y="5933594"/>
            <a:ext cx="1516807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 или глава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181557" y="2573822"/>
            <a:ext cx="6286909" cy="2769704"/>
          </a:xfrm>
        </p:spPr>
        <p:txBody>
          <a:bodyPr anchor="t">
            <a:noAutofit/>
          </a:bodyPr>
          <a:lstStyle>
            <a:lvl1pPr marL="0" marR="0" indent="0" algn="l" defTabSz="914355">
              <a:lnSpc>
                <a:spcPts val="6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95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914355">
              <a:lnSpc>
                <a:spcPts val="6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   </a:t>
            </a:r>
            <a:r>
              <a:rPr lang="ru-RU"/>
              <a:t>Заголовок</a:t>
            </a:r>
            <a:br>
              <a:rPr lang="ru-RU"/>
            </a:br>
            <a:r>
              <a:rPr lang="en-US"/>
              <a:t>       </a:t>
            </a:r>
            <a:r>
              <a:rPr lang="ru-RU"/>
              <a:t>раздела</a:t>
            </a:r>
            <a:br>
              <a:rPr lang="ru-RU"/>
            </a:br>
            <a:r>
              <a:rPr lang="ru-RU"/>
              <a:t>или главы</a:t>
            </a:r>
            <a:br>
              <a:rPr lang="ru-RU"/>
            </a:b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 или глава 1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810248" y="2573822"/>
            <a:ext cx="6286909" cy="1874354"/>
          </a:xfrm>
        </p:spPr>
        <p:txBody>
          <a:bodyPr anchor="t">
            <a:noAutofit/>
          </a:bodyPr>
          <a:lstStyle>
            <a:lvl1pPr algn="l">
              <a:lnSpc>
                <a:spcPts val="6850"/>
              </a:lnSpc>
              <a:defRPr sz="7950">
                <a:solidFill>
                  <a:schemeClr val="bg2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br>
              <a:rPr lang="en-US"/>
            </a:br>
            <a:r>
              <a:rPr lang="en-US"/>
              <a:t>     </a:t>
            </a:r>
            <a:r>
              <a:rPr lang="ru-RU"/>
              <a:t>короткий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 или глава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49301" y="1081909"/>
            <a:ext cx="3726135" cy="1565039"/>
          </a:xfrm>
        </p:spPr>
        <p:txBody>
          <a:bodyPr anchor="t">
            <a:noAutofit/>
          </a:bodyPr>
          <a:lstStyle>
            <a:lvl1pPr algn="l">
              <a:lnSpc>
                <a:spcPts val="3850"/>
              </a:lnSpc>
              <a:defRPr sz="4300">
                <a:solidFill>
                  <a:schemeClr val="bg2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br>
              <a:rPr lang="ru-RU"/>
            </a:br>
            <a:r>
              <a:rPr lang="ru-RU"/>
              <a:t>раздела</a:t>
            </a:r>
            <a:br>
              <a:rPr lang="ru-RU"/>
            </a:br>
            <a:r>
              <a:rPr lang="ru-RU"/>
              <a:t>или главы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649301" y="3508687"/>
            <a:ext cx="4976614" cy="149645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2"/>
                </a:solidFill>
              </a:defRPr>
            </a:lvl1pPr>
            <a:lvl2pPr marL="457177" indent="0" algn="ctr">
              <a:buNone/>
              <a:defRPr sz="20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При наличии может</a:t>
            </a:r>
            <a:br>
              <a:rPr lang="ru-RU"/>
            </a:br>
            <a:r>
              <a:rPr lang="ru-RU"/>
              <a:t>размещаться общая</a:t>
            </a:r>
            <a:br>
              <a:rPr lang="ru-RU"/>
            </a:br>
            <a:r>
              <a:rPr lang="ru-RU"/>
              <a:t>информация данного</a:t>
            </a:r>
            <a:br>
              <a:rPr lang="ru-RU"/>
            </a:br>
            <a:r>
              <a:rPr lang="ru-RU"/>
              <a:t>раздела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650272" y="5933594"/>
            <a:ext cx="1516807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67976" y="2715101"/>
            <a:ext cx="81093" cy="63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Инфограф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49301" y="1057846"/>
            <a:ext cx="5313737" cy="939397"/>
          </a:xfrm>
        </p:spPr>
        <p:txBody>
          <a:bodyPr anchor="t">
            <a:noAutofit/>
          </a:bodyPr>
          <a:lstStyle>
            <a:lvl1pPr algn="l">
              <a:lnSpc>
                <a:spcPts val="3350"/>
              </a:lnSpc>
              <a:defRPr sz="3650">
                <a:solidFill>
                  <a:schemeClr val="accent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Заголовок в одну</a:t>
            </a:r>
            <a:br>
              <a:rPr lang="ru-RU"/>
            </a:br>
            <a:r>
              <a:rPr lang="ru-RU"/>
              <a:t>или несколько строк</a:t>
            </a:r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67976" y="2715101"/>
            <a:ext cx="81093" cy="63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49301" y="2189748"/>
            <a:ext cx="5313737" cy="5253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6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en-US"/>
              <a:t>What is Lorem Ipsum?</a:t>
            </a:r>
            <a:endParaRPr lang="ru-RU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49301" y="2893557"/>
            <a:ext cx="5313737" cy="3271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en-US"/>
              <a:t>Lorem Ipsum is simply dummy </a:t>
            </a:r>
            <a:br>
              <a:rPr lang="en-US"/>
            </a:br>
            <a:r>
              <a:rPr lang="en-US"/>
              <a:t>of the printing and typesetting industry</a:t>
            </a:r>
            <a:br>
              <a:rPr lang="en-US"/>
            </a:br>
            <a:br>
              <a:rPr lang="en-US"/>
            </a:br>
            <a:r>
              <a:rPr lang="en-US"/>
              <a:t>Lorem Ipsum has been the industry's</a:t>
            </a:r>
            <a:br>
              <a:rPr lang="en-US"/>
            </a:br>
            <a:r>
              <a:rPr lang="en-US"/>
              <a:t>standard dummy text ever since the 1500s, when an unknown printer took a galley</a:t>
            </a:r>
            <a:br>
              <a:rPr lang="en-US"/>
            </a:br>
            <a:r>
              <a:rPr lang="en-US"/>
              <a:t>of type and scrambled it to make a type</a:t>
            </a:r>
            <a:br>
              <a:rPr lang="en-US"/>
            </a:br>
            <a:r>
              <a:rPr lang="en-US"/>
              <a:t>specimen book</a:t>
            </a:r>
            <a:endParaRPr lang="ru-RU"/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031083" y="4576011"/>
            <a:ext cx="2465547" cy="29677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en-US"/>
              <a:t>Lorem Ipsum</a:t>
            </a:r>
            <a:endParaRPr lang="ru-RU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031083" y="4872790"/>
            <a:ext cx="2465547" cy="7098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en-US"/>
              <a:t>is simply dummy text</a:t>
            </a:r>
            <a:br>
              <a:rPr lang="en-US"/>
            </a:br>
            <a:r>
              <a:rPr lang="en-US"/>
              <a:t>Lorem Ipsum is simply </a:t>
            </a:r>
            <a:endParaRPr lang="ru-RU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7939938" y="4419602"/>
            <a:ext cx="1060268" cy="113497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00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72</a:t>
            </a:r>
            <a:endParaRPr lang="ru-RU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025668" y="2237373"/>
            <a:ext cx="3681319" cy="12392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«Хотел бы отметить особую роль НИТУ «МИСиС»</a:t>
            </a:r>
            <a:br>
              <a:rPr lang="ru-RU"/>
            </a:br>
            <a:r>
              <a:rPr lang="ru-RU"/>
              <a:t>в подготовке специалистов для предприятий ОМК.</a:t>
            </a:r>
            <a:br>
              <a:rPr lang="ru-RU"/>
            </a:br>
            <a:r>
              <a:rPr lang="ru-RU"/>
              <a:t>Блестящее качество образования и глубина знаний</a:t>
            </a:r>
            <a:br>
              <a:rPr lang="ru-RU"/>
            </a:br>
            <a:r>
              <a:rPr lang="ru-RU"/>
              <a:t>наших сотрудников, уникальные учебные программы</a:t>
            </a:r>
            <a:br>
              <a:rPr lang="ru-RU"/>
            </a:br>
            <a:r>
              <a:rPr lang="ru-RU"/>
              <a:t>университета, в том числе разработанные специально</a:t>
            </a:r>
            <a:br>
              <a:rPr lang="ru-RU"/>
            </a:br>
            <a:r>
              <a:rPr lang="ru-RU"/>
              <a:t>для нас, — один из главных факторов успеха ОМК»</a:t>
            </a:r>
            <a:endParaRPr/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025668" y="3555081"/>
            <a:ext cx="3681319" cy="1546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50" b="1">
                <a:solidFill>
                  <a:schemeClr val="tx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Анатолий Седых</a:t>
            </a:r>
            <a:endParaRPr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025668" y="3691063"/>
            <a:ext cx="3681319" cy="4142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50" b="0">
                <a:solidFill>
                  <a:schemeClr val="tx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Председатель правления АО «ОМК».</a:t>
            </a:r>
            <a:br>
              <a:rPr lang="ru-RU"/>
            </a:br>
            <a:r>
              <a:rPr lang="ru-RU"/>
              <a:t>Выпускник МИСИС</a:t>
            </a:r>
            <a:endParaRPr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 bwMode="auto">
          <a:xfrm>
            <a:off x="651370" y="6332220"/>
            <a:ext cx="3476399" cy="365125"/>
          </a:xfrm>
        </p:spPr>
        <p:txBody>
          <a:bodyPr/>
          <a:lstStyle>
            <a:lvl1pPr algn="l">
              <a:defRPr sz="75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 bwMode="auto">
          <a:xfrm>
            <a:off x="9906645" y="6315493"/>
            <a:ext cx="1644941" cy="365125"/>
          </a:xfrm>
        </p:spPr>
        <p:txBody>
          <a:bodyPr/>
          <a:lstStyle>
            <a:lvl1pPr>
              <a:defRPr sz="115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6B5E2A4-72D4-4DC4-9470-54C0EE06E412}" type="slidenum">
              <a:rPr lang="ru-RU"/>
              <a:t>‹#›</a:t>
            </a:fld>
            <a:endParaRPr lang="ru-RU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4337333" y="6428376"/>
            <a:ext cx="3468913" cy="177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5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ru-RU"/>
              <a:t>Докладчик (при необходимости)</a:t>
            </a:r>
            <a:endParaRPr/>
          </a:p>
        </p:txBody>
      </p:sp>
      <p:sp>
        <p:nvSpPr>
          <p:cNvPr id="18" name="TextBox 17"/>
          <p:cNvSpPr txBox="1"/>
          <p:nvPr userDrawn="1"/>
        </p:nvSpPr>
        <p:spPr bwMode="auto">
          <a:xfrm>
            <a:off x="9906645" y="327861"/>
            <a:ext cx="1636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800">
                <a:solidFill>
                  <a:schemeClr val="accent1"/>
                </a:solidFill>
              </a:rPr>
              <a:t>misis.ru</a:t>
            </a:r>
            <a:endParaRPr lang="ru-RU" sz="80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97869" y="199536"/>
            <a:ext cx="1197078" cy="4809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Инфографика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49301" y="1057846"/>
            <a:ext cx="5313737" cy="868583"/>
          </a:xfrm>
        </p:spPr>
        <p:txBody>
          <a:bodyPr anchor="t">
            <a:noAutofit/>
          </a:bodyPr>
          <a:lstStyle>
            <a:lvl1pPr algn="l">
              <a:lnSpc>
                <a:spcPts val="3350"/>
              </a:lnSpc>
              <a:defRPr sz="3650">
                <a:solidFill>
                  <a:schemeClr val="accent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Заголовок раздела</a:t>
            </a:r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67976" y="2715101"/>
            <a:ext cx="81093" cy="63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49301" y="1880030"/>
            <a:ext cx="4231130" cy="146507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en-US"/>
              <a:t>Lorem Ipsum is simply dummy</a:t>
            </a:r>
            <a:br>
              <a:rPr lang="en-US"/>
            </a:br>
            <a:r>
              <a:rPr lang="en-US"/>
              <a:t>text of the printing and typesetting</a:t>
            </a:r>
            <a:br>
              <a:rPr lang="en-US"/>
            </a:br>
            <a:r>
              <a:rPr lang="en-US"/>
              <a:t>industry. Lorem Ipsum has been</a:t>
            </a:r>
            <a:br>
              <a:rPr lang="en-US"/>
            </a:br>
            <a:r>
              <a:rPr lang="en-US"/>
              <a:t>the industry's standard dummy</a:t>
            </a:r>
            <a:endParaRPr lang="ru-RU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182059" y="3827627"/>
            <a:ext cx="5341412" cy="233743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en-US"/>
              <a:t>Lorem Ipsum has been the industry's </a:t>
            </a:r>
            <a:br>
              <a:rPr lang="en-US"/>
            </a:br>
            <a:r>
              <a:rPr lang="en-US"/>
              <a:t>standard dummy text ever since the 1500s,</a:t>
            </a:r>
            <a:br>
              <a:rPr lang="en-US"/>
            </a:br>
            <a:r>
              <a:rPr lang="en-US"/>
              <a:t>when an unknown printer took a galley </a:t>
            </a:r>
            <a:endParaRPr/>
          </a:p>
          <a:p>
            <a:pPr lvl="0">
              <a:defRPr/>
            </a:pPr>
            <a:r>
              <a:rPr lang="en-US"/>
              <a:t>Lorem Ipsum has been the industry's </a:t>
            </a:r>
            <a:br>
              <a:rPr lang="en-US"/>
            </a:br>
            <a:r>
              <a:rPr lang="en-US"/>
              <a:t>standard dummy text ever since the 1500s,</a:t>
            </a:r>
            <a:br>
              <a:rPr lang="en-US"/>
            </a:br>
            <a:r>
              <a:rPr lang="en-US"/>
              <a:t>when an unknown printer took a galley</a:t>
            </a:r>
            <a:endParaRPr lang="ru-RU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177884" y="2682055"/>
            <a:ext cx="1628361" cy="7098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en-US"/>
              <a:t>Lorem Ipsum</a:t>
            </a:r>
            <a:br>
              <a:rPr lang="en-US"/>
            </a:br>
            <a:r>
              <a:rPr lang="en-US"/>
              <a:t>is simply</a:t>
            </a:r>
            <a:br>
              <a:rPr lang="en-US"/>
            </a:br>
            <a:r>
              <a:rPr lang="en-US"/>
              <a:t>dummy text</a:t>
            </a:r>
            <a:endParaRPr lang="ru-RU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149192" y="1663128"/>
            <a:ext cx="1657054" cy="101892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00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23</a:t>
            </a:r>
            <a:endParaRPr lang="ru-RU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49300" y="3836454"/>
            <a:ext cx="3565166" cy="123925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России  в самых ярких проектах в области</a:t>
            </a:r>
            <a:r>
              <a:rPr lang="en-US"/>
              <a:t> </a:t>
            </a:r>
            <a:r>
              <a:rPr lang="ru-RU"/>
              <a:t>физики частиц»</a:t>
            </a:r>
            <a:endParaRPr/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49300" y="5274209"/>
            <a:ext cx="3565166" cy="13598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50" b="1">
                <a:solidFill>
                  <a:schemeClr val="tx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Григорий Трубников</a:t>
            </a:r>
            <a:endParaRPr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49300" y="5410191"/>
            <a:ext cx="3565166" cy="4142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50" b="0">
                <a:solidFill>
                  <a:schemeClr val="tx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заместитель министра науки </a:t>
            </a:r>
            <a:br>
              <a:rPr lang="ru-RU"/>
            </a:br>
            <a:r>
              <a:rPr lang="ru-RU"/>
              <a:t>и высшего образования РФ</a:t>
            </a:r>
            <a:endParaRPr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 bwMode="auto">
          <a:xfrm>
            <a:off x="651370" y="6332220"/>
            <a:ext cx="3476399" cy="365125"/>
          </a:xfrm>
        </p:spPr>
        <p:txBody>
          <a:bodyPr/>
          <a:lstStyle>
            <a:lvl1pPr algn="l">
              <a:defRPr sz="75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 bwMode="auto">
          <a:xfrm>
            <a:off x="9906645" y="6315493"/>
            <a:ext cx="1644941" cy="365125"/>
          </a:xfrm>
        </p:spPr>
        <p:txBody>
          <a:bodyPr/>
          <a:lstStyle>
            <a:lvl1pPr>
              <a:defRPr sz="115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6B5E2A4-72D4-4DC4-9470-54C0EE06E412}" type="slidenum">
              <a:rPr lang="ru-RU"/>
              <a:t>‹#›</a:t>
            </a:fld>
            <a:endParaRPr lang="ru-RU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4337333" y="6428376"/>
            <a:ext cx="3468913" cy="177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5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ru-RU"/>
              <a:t>Докладчик (при необходимости)</a:t>
            </a:r>
            <a:endParaRPr/>
          </a:p>
        </p:txBody>
      </p:sp>
      <p:sp>
        <p:nvSpPr>
          <p:cNvPr id="18" name="TextBox 17"/>
          <p:cNvSpPr txBox="1"/>
          <p:nvPr userDrawn="1"/>
        </p:nvSpPr>
        <p:spPr bwMode="auto">
          <a:xfrm>
            <a:off x="9906645" y="327861"/>
            <a:ext cx="1636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800">
                <a:solidFill>
                  <a:schemeClr val="accent1"/>
                </a:solidFill>
              </a:rPr>
              <a:t>misis.ru</a:t>
            </a:r>
            <a:endParaRPr lang="ru-RU" sz="80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97869" y="199536"/>
            <a:ext cx="1197078" cy="48097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8024266" y="2682055"/>
            <a:ext cx="1628361" cy="7098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en-US"/>
              <a:t>Lorem Ipsum</a:t>
            </a:r>
            <a:br>
              <a:rPr lang="en-US"/>
            </a:br>
            <a:r>
              <a:rPr lang="en-US"/>
              <a:t>is simply</a:t>
            </a:r>
            <a:br>
              <a:rPr lang="en-US"/>
            </a:br>
            <a:r>
              <a:rPr lang="en-US"/>
              <a:t>dummy text</a:t>
            </a:r>
            <a:endParaRPr lang="ru-RU"/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7995574" y="1663128"/>
            <a:ext cx="1657054" cy="101892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00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115</a:t>
            </a:r>
            <a:endParaRPr lang="ru-RU"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9861878" y="2682055"/>
            <a:ext cx="1628361" cy="7098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en-US"/>
              <a:t>Lorem Ipsum</a:t>
            </a:r>
            <a:br>
              <a:rPr lang="en-US"/>
            </a:br>
            <a:r>
              <a:rPr lang="en-US"/>
              <a:t>is simply</a:t>
            </a:r>
            <a:br>
              <a:rPr lang="en-US"/>
            </a:br>
            <a:r>
              <a:rPr lang="en-US"/>
              <a:t>dummy text</a:t>
            </a:r>
            <a:endParaRPr lang="ru-RU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9833186" y="1663128"/>
            <a:ext cx="1657054" cy="101892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00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8</a:t>
            </a: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E143D99-51A5-4D6A-9AF3-A0B7289A9EAF}" type="datetimeFigureOut">
              <a:rPr lang="ru-RU"/>
              <a:t>11.12.2024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E73D4CE-E2B5-4F41-82AF-3C2FB101D00A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Инфографика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67976" y="2715101"/>
            <a:ext cx="81093" cy="63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49301" y="1015325"/>
            <a:ext cx="3478468" cy="146507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en-US"/>
              <a:t>Lorem Ipsum is simply</a:t>
            </a:r>
            <a:br>
              <a:rPr lang="en-US"/>
            </a:br>
            <a:r>
              <a:rPr lang="en-US"/>
              <a:t>dummy text of the printing and typesetting industry</a:t>
            </a:r>
            <a:endParaRPr/>
          </a:p>
          <a:p>
            <a:pPr lvl="0">
              <a:defRPr/>
            </a:pPr>
            <a:r>
              <a:rPr lang="en-US"/>
              <a:t>Lorem Ipsum has been</a:t>
            </a:r>
            <a:br>
              <a:rPr lang="en-US"/>
            </a:br>
            <a:r>
              <a:rPr lang="en-US"/>
              <a:t>the industry's standard dummy text ever since</a:t>
            </a:r>
            <a:endParaRPr lang="ru-RU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174190" y="4267094"/>
            <a:ext cx="5369527" cy="47831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6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en-US"/>
              <a:t>Lorem Ipsum Lorem</a:t>
            </a:r>
            <a:endParaRPr lang="ru-RU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177883" y="1872430"/>
            <a:ext cx="1880791" cy="7098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en-US"/>
              <a:t>Lorem Ipsum</a:t>
            </a:r>
            <a:br>
              <a:rPr lang="en-US"/>
            </a:br>
            <a:r>
              <a:rPr lang="en-US"/>
              <a:t>is simply dummy</a:t>
            </a:r>
            <a:br>
              <a:rPr lang="en-US"/>
            </a:br>
            <a:r>
              <a:rPr lang="en-US"/>
              <a:t>text of the printing</a:t>
            </a:r>
            <a:endParaRPr lang="ru-RU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149191" y="853504"/>
            <a:ext cx="1875075" cy="101892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00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62%</a:t>
            </a:r>
            <a:endParaRPr lang="ru-RU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49300" y="3548218"/>
            <a:ext cx="3068177" cy="143775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 России в самых ярких проектах в области</a:t>
            </a:r>
            <a:r>
              <a:rPr lang="en-US"/>
              <a:t> </a:t>
            </a:r>
            <a:r>
              <a:rPr lang="ru-RU"/>
              <a:t>физики частиц»</a:t>
            </a:r>
            <a:endParaRPr/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49300" y="5154938"/>
            <a:ext cx="3478468" cy="13598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50" b="1">
                <a:solidFill>
                  <a:schemeClr val="tx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Григорий Трубников</a:t>
            </a:r>
            <a:endParaRPr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49300" y="5290919"/>
            <a:ext cx="3478468" cy="41455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50" b="0">
                <a:solidFill>
                  <a:schemeClr val="tx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заместитель министра науки </a:t>
            </a:r>
            <a:br>
              <a:rPr lang="ru-RU"/>
            </a:br>
            <a:r>
              <a:rPr lang="ru-RU"/>
              <a:t>и высшего образования РФ</a:t>
            </a:r>
            <a:endParaRPr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 bwMode="auto">
          <a:xfrm>
            <a:off x="651370" y="6332220"/>
            <a:ext cx="3476399" cy="365125"/>
          </a:xfrm>
        </p:spPr>
        <p:txBody>
          <a:bodyPr/>
          <a:lstStyle>
            <a:lvl1pPr algn="l">
              <a:defRPr sz="75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 bwMode="auto">
          <a:xfrm>
            <a:off x="9906645" y="6315493"/>
            <a:ext cx="1644941" cy="365125"/>
          </a:xfrm>
        </p:spPr>
        <p:txBody>
          <a:bodyPr/>
          <a:lstStyle>
            <a:lvl1pPr>
              <a:defRPr sz="115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6B5E2A4-72D4-4DC4-9470-54C0EE06E412}" type="slidenum">
              <a:rPr lang="ru-RU"/>
              <a:t>‹#›</a:t>
            </a:fld>
            <a:endParaRPr lang="ru-RU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4337333" y="6428376"/>
            <a:ext cx="3468913" cy="177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5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ru-RU"/>
              <a:t>Докладчик (при необходимости)</a:t>
            </a:r>
            <a:endParaRPr/>
          </a:p>
        </p:txBody>
      </p:sp>
      <p:sp>
        <p:nvSpPr>
          <p:cNvPr id="18" name="TextBox 17"/>
          <p:cNvSpPr txBox="1"/>
          <p:nvPr userDrawn="1"/>
        </p:nvSpPr>
        <p:spPr bwMode="auto">
          <a:xfrm>
            <a:off x="9906645" y="327861"/>
            <a:ext cx="1636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800">
                <a:solidFill>
                  <a:schemeClr val="accent1"/>
                </a:solidFill>
              </a:rPr>
              <a:t>misis.ru</a:t>
            </a:r>
            <a:endParaRPr lang="ru-RU" sz="80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97869" y="199536"/>
            <a:ext cx="1197078" cy="480970"/>
          </a:xfrm>
          <a:prstGeom prst="rect">
            <a:avLst/>
          </a:prstGeom>
        </p:spPr>
      </p:pic>
      <p:sp>
        <p:nvSpPr>
          <p:cNvPr id="24" name="Текст 6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182059" y="4724399"/>
            <a:ext cx="5369527" cy="14501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en-US"/>
              <a:t>Lorem Ipsum is simply dummy text of the</a:t>
            </a:r>
            <a:br>
              <a:rPr lang="en-US"/>
            </a:br>
            <a:r>
              <a:rPr lang="en-US"/>
              <a:t>printing and typesetting industry Lorem Ipsum has been the industry's standard dummy text </a:t>
            </a:r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уллиты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49301" y="1057846"/>
            <a:ext cx="5313737" cy="551880"/>
          </a:xfrm>
        </p:spPr>
        <p:txBody>
          <a:bodyPr anchor="t">
            <a:noAutofit/>
          </a:bodyPr>
          <a:lstStyle>
            <a:lvl1pPr algn="l">
              <a:lnSpc>
                <a:spcPts val="3350"/>
              </a:lnSpc>
              <a:defRPr sz="3650">
                <a:solidFill>
                  <a:schemeClr val="accent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Заголовок раздела</a:t>
            </a:r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67976" y="2715101"/>
            <a:ext cx="81093" cy="63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49301" y="1827798"/>
            <a:ext cx="5313737" cy="5253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6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en-US"/>
              <a:t>What is Lorem Ipsum?</a:t>
            </a:r>
            <a:endParaRPr lang="ru-RU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47742" y="2561699"/>
            <a:ext cx="3468913" cy="3271500"/>
          </a:xfrm>
        </p:spPr>
        <p:txBody>
          <a:bodyPr>
            <a:noAutofit/>
          </a:bodyPr>
          <a:lstStyle>
            <a:lvl1pPr marL="361950" indent="-36195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chemeClr val="tx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Организация и управление научно-образовательным</a:t>
            </a:r>
            <a:br>
              <a:rPr lang="ru-RU"/>
            </a:br>
            <a:r>
              <a:rPr lang="ru-RU"/>
              <a:t>процессом по программам</a:t>
            </a:r>
            <a:br>
              <a:rPr lang="ru-RU"/>
            </a:br>
            <a:r>
              <a:rPr lang="ru-RU"/>
              <a:t>подготовки научно-</a:t>
            </a:r>
            <a:br>
              <a:rPr lang="ru-RU"/>
            </a:br>
            <a:r>
              <a:rPr lang="ru-RU"/>
              <a:t>педагогических кадров</a:t>
            </a:r>
            <a:br>
              <a:rPr lang="ru-RU"/>
            </a:br>
            <a:r>
              <a:rPr lang="ru-RU"/>
              <a:t>в аспирантуре</a:t>
            </a: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r>
              <a:rPr lang="ru-RU"/>
              <a:t>Разработка нормативной</a:t>
            </a:r>
            <a:br>
              <a:rPr lang="ru-RU"/>
            </a:br>
            <a:r>
              <a:rPr lang="ru-RU"/>
              <a:t>и методической документации</a:t>
            </a:r>
            <a:br>
              <a:rPr lang="ru-RU"/>
            </a:br>
            <a:r>
              <a:rPr lang="ru-RU"/>
              <a:t>по осуществлению </a:t>
            </a:r>
            <a:br>
              <a:rPr lang="ru-RU"/>
            </a:br>
            <a:r>
              <a:rPr lang="ru-RU"/>
              <a:t>научно-образовательной</a:t>
            </a:r>
            <a:br>
              <a:rPr lang="ru-RU"/>
            </a:br>
            <a:r>
              <a:rPr lang="ru-RU"/>
              <a:t>деятельности в аспирантуре</a:t>
            </a:r>
            <a:endParaRPr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 bwMode="auto">
          <a:xfrm>
            <a:off x="651370" y="6332220"/>
            <a:ext cx="3476399" cy="365125"/>
          </a:xfrm>
        </p:spPr>
        <p:txBody>
          <a:bodyPr/>
          <a:lstStyle>
            <a:lvl1pPr algn="l">
              <a:defRPr sz="75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 bwMode="auto">
          <a:xfrm>
            <a:off x="9906645" y="6315493"/>
            <a:ext cx="1644941" cy="365125"/>
          </a:xfrm>
        </p:spPr>
        <p:txBody>
          <a:bodyPr/>
          <a:lstStyle>
            <a:lvl1pPr>
              <a:defRPr sz="115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6B5E2A4-72D4-4DC4-9470-54C0EE06E412}" type="slidenum">
              <a:rPr lang="ru-RU"/>
              <a:t>‹#›</a:t>
            </a:fld>
            <a:endParaRPr lang="ru-RU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4337333" y="6428376"/>
            <a:ext cx="3468913" cy="177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5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ru-RU"/>
              <a:t>Докладчик (при необходимости)</a:t>
            </a:r>
            <a:endParaRPr/>
          </a:p>
        </p:txBody>
      </p:sp>
      <p:sp>
        <p:nvSpPr>
          <p:cNvPr id="18" name="TextBox 17"/>
          <p:cNvSpPr txBox="1"/>
          <p:nvPr userDrawn="1"/>
        </p:nvSpPr>
        <p:spPr bwMode="auto">
          <a:xfrm>
            <a:off x="9906645" y="327861"/>
            <a:ext cx="1636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800">
                <a:solidFill>
                  <a:schemeClr val="accent1"/>
                </a:solidFill>
              </a:rPr>
              <a:t>misis.ru</a:t>
            </a:r>
            <a:endParaRPr lang="ru-RU" sz="80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697869" y="199536"/>
            <a:ext cx="1197078" cy="48097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337333" y="2561699"/>
            <a:ext cx="3468913" cy="3271500"/>
          </a:xfrm>
        </p:spPr>
        <p:txBody>
          <a:bodyPr>
            <a:noAutofit/>
          </a:bodyPr>
          <a:lstStyle>
            <a:lvl1pPr marL="361950" indent="-36195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chemeClr val="tx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Организация и управление научно-образовательным</a:t>
            </a:r>
            <a:br>
              <a:rPr lang="ru-RU"/>
            </a:br>
            <a:r>
              <a:rPr lang="ru-RU"/>
              <a:t>процессом по программам</a:t>
            </a:r>
            <a:br>
              <a:rPr lang="ru-RU"/>
            </a:br>
            <a:r>
              <a:rPr lang="ru-RU"/>
              <a:t>подготовки научно-</a:t>
            </a:r>
            <a:br>
              <a:rPr lang="ru-RU"/>
            </a:br>
            <a:r>
              <a:rPr lang="ru-RU"/>
              <a:t>педагогических кадров</a:t>
            </a:r>
            <a:br>
              <a:rPr lang="ru-RU"/>
            </a:br>
            <a:r>
              <a:rPr lang="ru-RU"/>
              <a:t>в аспирантуре</a:t>
            </a: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r>
              <a:rPr lang="ru-RU"/>
              <a:t>Разработка нормативной</a:t>
            </a:r>
            <a:br>
              <a:rPr lang="ru-RU"/>
            </a:br>
            <a:r>
              <a:rPr lang="ru-RU"/>
              <a:t>и методической документации</a:t>
            </a:r>
            <a:br>
              <a:rPr lang="ru-RU"/>
            </a:br>
            <a:r>
              <a:rPr lang="ru-RU"/>
              <a:t>по осуществлению </a:t>
            </a:r>
            <a:br>
              <a:rPr lang="ru-RU"/>
            </a:br>
            <a:r>
              <a:rPr lang="ru-RU"/>
              <a:t>научно-образовательной</a:t>
            </a:r>
            <a:br>
              <a:rPr lang="ru-RU"/>
            </a:br>
            <a:r>
              <a:rPr lang="ru-RU"/>
              <a:t>деятельности в аспирантуре</a:t>
            </a:r>
            <a:endParaRPr/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8026923" y="2561699"/>
            <a:ext cx="3469706" cy="3271500"/>
          </a:xfrm>
        </p:spPr>
        <p:txBody>
          <a:bodyPr>
            <a:noAutofit/>
          </a:bodyPr>
          <a:lstStyle>
            <a:lvl1pPr marL="361950" indent="-36195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chemeClr val="tx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Организация и управление научно-образовательным</a:t>
            </a:r>
            <a:br>
              <a:rPr lang="ru-RU"/>
            </a:br>
            <a:r>
              <a:rPr lang="ru-RU"/>
              <a:t>процессом по программам</a:t>
            </a:r>
            <a:br>
              <a:rPr lang="ru-RU"/>
            </a:br>
            <a:r>
              <a:rPr lang="ru-RU"/>
              <a:t>подготовки научно-</a:t>
            </a:r>
            <a:br>
              <a:rPr lang="ru-RU"/>
            </a:br>
            <a:r>
              <a:rPr lang="ru-RU"/>
              <a:t>педагогических кадров</a:t>
            </a:r>
            <a:br>
              <a:rPr lang="ru-RU"/>
            </a:br>
            <a:r>
              <a:rPr lang="ru-RU"/>
              <a:t>в аспирантуре</a:t>
            </a: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r>
              <a:rPr lang="ru-RU"/>
              <a:t>Разработка нормативной</a:t>
            </a:r>
            <a:br>
              <a:rPr lang="ru-RU"/>
            </a:br>
            <a:r>
              <a:rPr lang="ru-RU"/>
              <a:t>и методической документации</a:t>
            </a:r>
            <a:br>
              <a:rPr lang="ru-RU"/>
            </a:br>
            <a:r>
              <a:rPr lang="ru-RU"/>
              <a:t>по осуществлению </a:t>
            </a:r>
            <a:br>
              <a:rPr lang="ru-RU"/>
            </a:br>
            <a:r>
              <a:rPr lang="ru-RU"/>
              <a:t>научно-образовательной</a:t>
            </a:r>
            <a:br>
              <a:rPr lang="ru-RU"/>
            </a:br>
            <a:r>
              <a:rPr lang="ru-RU"/>
              <a:t>деятельности в аспирантуре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ри колон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49301" y="1057846"/>
            <a:ext cx="5313737" cy="939397"/>
          </a:xfrm>
        </p:spPr>
        <p:txBody>
          <a:bodyPr anchor="t">
            <a:noAutofit/>
          </a:bodyPr>
          <a:lstStyle>
            <a:lvl1pPr algn="l">
              <a:lnSpc>
                <a:spcPts val="3350"/>
              </a:lnSpc>
              <a:defRPr sz="3650">
                <a:solidFill>
                  <a:schemeClr val="accent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Заголовок в одну</a:t>
            </a:r>
            <a:br>
              <a:rPr lang="ru-RU"/>
            </a:br>
            <a:r>
              <a:rPr lang="ru-RU"/>
              <a:t>или несколько строк</a:t>
            </a:r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67976" y="2715101"/>
            <a:ext cx="81093" cy="63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49301" y="3962400"/>
            <a:ext cx="3468609" cy="18978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Управление науки формирует приоритетные направления научно-исследовательской деятельности университета </a:t>
            </a:r>
            <a:br>
              <a:rPr lang="ru-RU"/>
            </a:br>
            <a:r>
              <a:rPr lang="ru-RU"/>
              <a:t>с целью создания и освоения </a:t>
            </a:r>
            <a:br>
              <a:rPr lang="ru-RU"/>
            </a:br>
            <a:r>
              <a:rPr lang="ru-RU"/>
              <a:t>новых технологий, становления </a:t>
            </a:r>
            <a:br>
              <a:rPr lang="ru-RU"/>
            </a:br>
            <a:r>
              <a:rPr lang="ru-RU"/>
              <a:t>и развития научных школ</a:t>
            </a:r>
            <a:endParaRPr/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69160" y="3518897"/>
            <a:ext cx="3448750" cy="29677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Достижения науки</a:t>
            </a:r>
            <a:endParaRPr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 bwMode="auto">
          <a:xfrm>
            <a:off x="651370" y="6332220"/>
            <a:ext cx="3476399" cy="365125"/>
          </a:xfrm>
        </p:spPr>
        <p:txBody>
          <a:bodyPr/>
          <a:lstStyle>
            <a:lvl1pPr algn="l">
              <a:defRPr sz="75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 bwMode="auto">
          <a:xfrm>
            <a:off x="9906645" y="6315493"/>
            <a:ext cx="1644941" cy="365125"/>
          </a:xfrm>
        </p:spPr>
        <p:txBody>
          <a:bodyPr/>
          <a:lstStyle>
            <a:lvl1pPr>
              <a:defRPr sz="115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6B5E2A4-72D4-4DC4-9470-54C0EE06E412}" type="slidenum">
              <a:rPr lang="ru-RU"/>
              <a:t>‹#›</a:t>
            </a:fld>
            <a:endParaRPr lang="ru-RU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4337333" y="6428376"/>
            <a:ext cx="3468913" cy="177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5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ru-RU"/>
              <a:t>Докладчик (при необходимости)</a:t>
            </a:r>
            <a:endParaRPr/>
          </a:p>
        </p:txBody>
      </p:sp>
      <p:sp>
        <p:nvSpPr>
          <p:cNvPr id="18" name="TextBox 17"/>
          <p:cNvSpPr txBox="1"/>
          <p:nvPr userDrawn="1"/>
        </p:nvSpPr>
        <p:spPr bwMode="auto">
          <a:xfrm>
            <a:off x="9906645" y="327861"/>
            <a:ext cx="1636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800">
                <a:solidFill>
                  <a:schemeClr val="accent1"/>
                </a:solidFill>
              </a:rPr>
              <a:t>misis.ru</a:t>
            </a:r>
            <a:endParaRPr lang="ru-RU" sz="80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97869" y="199536"/>
            <a:ext cx="1197078" cy="48097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337333" y="3518897"/>
            <a:ext cx="3468913" cy="29677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Научное сообщество</a:t>
            </a:r>
            <a:endParaRPr/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8027717" y="3518896"/>
            <a:ext cx="3468913" cy="29677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События отрасли</a:t>
            </a:r>
            <a:endParaRPr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4337333" y="3962400"/>
            <a:ext cx="3468609" cy="18978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Управление науки занимается развитием научно-технического потенциала подразделений университета, отдельных сотрудников и университета</a:t>
            </a:r>
            <a:br>
              <a:rPr lang="ru-RU"/>
            </a:br>
            <a:r>
              <a:rPr lang="ru-RU"/>
              <a:t>в целом, способствует правовой охране</a:t>
            </a:r>
            <a:endParaRPr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8028021" y="3962400"/>
            <a:ext cx="3468609" cy="18978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Информация о реализуемых образовательных программах,</a:t>
            </a:r>
            <a:br>
              <a:rPr lang="ru-RU"/>
            </a:br>
            <a:r>
              <a:rPr lang="ru-RU"/>
              <a:t>в том числе о реализуемых адаптированных образователь-</a:t>
            </a:r>
            <a:br>
              <a:rPr lang="ru-RU"/>
            </a:br>
            <a:r>
              <a:rPr lang="ru-RU"/>
              <a:t>ных программах, с указанием </a:t>
            </a:r>
            <a:br>
              <a:rPr lang="ru-RU"/>
            </a:br>
            <a:r>
              <a:rPr lang="ru-RU"/>
              <a:t>в отношении каждой образо-</a:t>
            </a:r>
            <a:br>
              <a:rPr lang="ru-RU"/>
            </a:br>
            <a:r>
              <a:rPr lang="ru-RU"/>
              <a:t>вательной программы</a:t>
            </a:r>
            <a:endParaRPr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695370" y="2388095"/>
            <a:ext cx="1108872" cy="9198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4381461" y="2299895"/>
            <a:ext cx="882057" cy="100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8058674" y="2200895"/>
            <a:ext cx="962398" cy="1107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Акцентные плаш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 bwMode="auto">
          <a:xfrm>
            <a:off x="6221817" y="2353802"/>
            <a:ext cx="5970183" cy="28563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49301" y="1057846"/>
            <a:ext cx="5313737" cy="939397"/>
          </a:xfrm>
        </p:spPr>
        <p:txBody>
          <a:bodyPr anchor="t">
            <a:noAutofit/>
          </a:bodyPr>
          <a:lstStyle>
            <a:lvl1pPr algn="l">
              <a:lnSpc>
                <a:spcPts val="3350"/>
              </a:lnSpc>
              <a:defRPr sz="3650">
                <a:solidFill>
                  <a:schemeClr val="accent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Заголовок в одну</a:t>
            </a:r>
            <a:br>
              <a:rPr lang="ru-RU"/>
            </a:br>
            <a:r>
              <a:rPr lang="ru-RU"/>
              <a:t>или несколько строк</a:t>
            </a:r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67976" y="2715101"/>
            <a:ext cx="81093" cy="63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48925" y="2286378"/>
            <a:ext cx="5314113" cy="38501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TT Norms Pro Medium"/>
              </a:defRPr>
            </a:lvl1pPr>
          </a:lstStyle>
          <a:p>
            <a:pPr lvl="0">
              <a:defRPr/>
            </a:pPr>
            <a:r>
              <a:rPr lang="en-US"/>
              <a:t>Lorem Ipsum is simply dummy text </a:t>
            </a:r>
            <a:br>
              <a:rPr lang="en-US"/>
            </a:br>
            <a:r>
              <a:rPr lang="en-US"/>
              <a:t>of the printing and typesetting industry</a:t>
            </a:r>
            <a:endParaRPr/>
          </a:p>
          <a:p>
            <a:pPr lvl="0">
              <a:defRPr/>
            </a:pPr>
            <a:r>
              <a:rPr lang="en-US"/>
              <a:t>Lorem Ipsum has been the industry's standard dummy text ever since the 1500s, when an unknown printer took a galley </a:t>
            </a:r>
            <a:br>
              <a:rPr lang="en-US"/>
            </a:br>
            <a:r>
              <a:rPr lang="en-US"/>
              <a:t>of type and scrambled it to make a type </a:t>
            </a:r>
            <a:br>
              <a:rPr lang="en-US"/>
            </a:br>
            <a:r>
              <a:rPr lang="en-US"/>
              <a:t>specimen book. It has survived not only </a:t>
            </a:r>
            <a:br>
              <a:rPr lang="en-US"/>
            </a:br>
            <a:r>
              <a:rPr lang="en-US"/>
              <a:t>five centuries, but also the leap into electronic typesetting, remaining essentially unchanged. It was popularised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 bwMode="auto">
          <a:xfrm>
            <a:off x="651370" y="6332220"/>
            <a:ext cx="3476399" cy="365125"/>
          </a:xfrm>
        </p:spPr>
        <p:txBody>
          <a:bodyPr/>
          <a:lstStyle>
            <a:lvl1pPr algn="l">
              <a:defRPr sz="75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 bwMode="auto">
          <a:xfrm>
            <a:off x="9906645" y="6315493"/>
            <a:ext cx="1644941" cy="365125"/>
          </a:xfrm>
        </p:spPr>
        <p:txBody>
          <a:bodyPr/>
          <a:lstStyle>
            <a:lvl1pPr>
              <a:defRPr sz="115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6B5E2A4-72D4-4DC4-9470-54C0EE06E412}" type="slidenum">
              <a:rPr lang="ru-RU"/>
              <a:t>‹#›</a:t>
            </a:fld>
            <a:endParaRPr lang="ru-RU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4337333" y="6428376"/>
            <a:ext cx="3468913" cy="177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5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ru-RU"/>
              <a:t>Докладчик (при необходимости)</a:t>
            </a:r>
            <a:endParaRPr/>
          </a:p>
        </p:txBody>
      </p:sp>
      <p:sp>
        <p:nvSpPr>
          <p:cNvPr id="18" name="TextBox 17"/>
          <p:cNvSpPr txBox="1"/>
          <p:nvPr userDrawn="1"/>
        </p:nvSpPr>
        <p:spPr bwMode="auto">
          <a:xfrm>
            <a:off x="9906645" y="327861"/>
            <a:ext cx="1636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800">
                <a:solidFill>
                  <a:schemeClr val="accent1"/>
                </a:solidFill>
              </a:rPr>
              <a:t>misis.ru</a:t>
            </a:r>
            <a:endParaRPr lang="ru-RU" sz="80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97869" y="199536"/>
            <a:ext cx="1197078" cy="480970"/>
          </a:xfrm>
          <a:prstGeom prst="rect">
            <a:avLst/>
          </a:prstGeom>
        </p:spPr>
      </p:pic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8018191" y="2686526"/>
            <a:ext cx="3468913" cy="590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50">
                <a:solidFill>
                  <a:schemeClr val="bg2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ru-RU"/>
              <a:t>1-е место</a:t>
            </a:r>
            <a:endParaRPr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8018495" y="3324225"/>
            <a:ext cx="3468609" cy="165735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cреди вузов Проекта 5–100 </a:t>
            </a:r>
            <a:br>
              <a:rPr lang="ru-RU"/>
            </a:br>
            <a:r>
              <a:rPr lang="ru-RU"/>
              <a:t>по количеству публикаций </a:t>
            </a:r>
            <a:br>
              <a:rPr lang="ru-RU"/>
            </a:br>
            <a:r>
              <a:rPr lang="ru-RU"/>
              <a:t>в материаловедении </a:t>
            </a:r>
            <a:br>
              <a:rPr lang="ru-RU"/>
            </a:br>
            <a:r>
              <a:rPr lang="ru-RU"/>
              <a:t>в журналах первого квартиля по SNIP</a:t>
            </a:r>
            <a:endParaRPr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6597069" y="2715101"/>
            <a:ext cx="1083671" cy="9065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Акцентные плашки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 bwMode="auto">
          <a:xfrm>
            <a:off x="0" y="2353802"/>
            <a:ext cx="12192000" cy="36850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49301" y="1057846"/>
            <a:ext cx="5313737" cy="939397"/>
          </a:xfrm>
        </p:spPr>
        <p:txBody>
          <a:bodyPr anchor="t">
            <a:noAutofit/>
          </a:bodyPr>
          <a:lstStyle>
            <a:lvl1pPr algn="l">
              <a:lnSpc>
                <a:spcPts val="3350"/>
              </a:lnSpc>
              <a:defRPr sz="3650">
                <a:solidFill>
                  <a:schemeClr val="accent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Заголовок в одну</a:t>
            </a:r>
            <a:br>
              <a:rPr lang="ru-RU"/>
            </a:br>
            <a:r>
              <a:rPr lang="ru-RU"/>
              <a:t>или несколько строк</a:t>
            </a:r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67976" y="2715101"/>
            <a:ext cx="81093" cy="63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48925" y="3276600"/>
            <a:ext cx="5314113" cy="1028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2"/>
                </a:solidFill>
                <a:latin typeface="TT Norms Pro Medium"/>
              </a:defRPr>
            </a:lvl1pPr>
          </a:lstStyle>
          <a:p>
            <a:pPr lvl="0">
              <a:defRPr/>
            </a:pPr>
            <a:r>
              <a:rPr lang="en-US"/>
              <a:t>Lorem Ipsum is simply dummy text </a:t>
            </a:r>
            <a:br>
              <a:rPr lang="en-US"/>
            </a:br>
            <a:r>
              <a:rPr lang="en-US"/>
              <a:t>of the printing and typesetting industry</a:t>
            </a:r>
            <a:endParaRPr/>
          </a:p>
          <a:p>
            <a:pPr lvl="0">
              <a:defRPr/>
            </a:pPr>
            <a:r>
              <a:rPr lang="en-US"/>
              <a:t>Lorem Ipsum is simply</a:t>
            </a:r>
            <a:endParaRPr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 bwMode="auto">
          <a:xfrm>
            <a:off x="651370" y="6332220"/>
            <a:ext cx="3476399" cy="365125"/>
          </a:xfrm>
        </p:spPr>
        <p:txBody>
          <a:bodyPr/>
          <a:lstStyle>
            <a:lvl1pPr algn="l">
              <a:defRPr sz="75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 bwMode="auto">
          <a:xfrm>
            <a:off x="9906645" y="6315493"/>
            <a:ext cx="1644941" cy="365125"/>
          </a:xfrm>
        </p:spPr>
        <p:txBody>
          <a:bodyPr/>
          <a:lstStyle>
            <a:lvl1pPr>
              <a:defRPr sz="115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6B5E2A4-72D4-4DC4-9470-54C0EE06E412}" type="slidenum">
              <a:rPr lang="ru-RU"/>
              <a:t>‹#›</a:t>
            </a:fld>
            <a:endParaRPr lang="ru-RU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4337333" y="6428376"/>
            <a:ext cx="3468913" cy="177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5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ru-RU"/>
              <a:t>Докладчик (при необходимости)</a:t>
            </a:r>
            <a:endParaRPr/>
          </a:p>
        </p:txBody>
      </p:sp>
      <p:sp>
        <p:nvSpPr>
          <p:cNvPr id="18" name="TextBox 17"/>
          <p:cNvSpPr txBox="1"/>
          <p:nvPr userDrawn="1"/>
        </p:nvSpPr>
        <p:spPr bwMode="auto">
          <a:xfrm>
            <a:off x="9906645" y="327861"/>
            <a:ext cx="1636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800">
                <a:solidFill>
                  <a:schemeClr val="accent1"/>
                </a:solidFill>
              </a:rPr>
              <a:t>misis.ru</a:t>
            </a:r>
            <a:endParaRPr lang="ru-RU" sz="80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97869" y="199536"/>
            <a:ext cx="1197078" cy="480970"/>
          </a:xfrm>
          <a:prstGeom prst="rect">
            <a:avLst/>
          </a:prstGeom>
        </p:spPr>
      </p:pic>
      <p:sp>
        <p:nvSpPr>
          <p:cNvPr id="14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648925" y="2823341"/>
            <a:ext cx="5314113" cy="51993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600" b="0">
                <a:solidFill>
                  <a:schemeClr val="accent2"/>
                </a:solidFill>
                <a:latin typeface="TT Norms Pro Medium"/>
              </a:defRPr>
            </a:lvl1pPr>
          </a:lstStyle>
          <a:p>
            <a:pPr lvl="0">
              <a:defRPr/>
            </a:pPr>
            <a:r>
              <a:rPr lang="en-US"/>
              <a:t>Lorem Ipsum Lorem</a:t>
            </a:r>
            <a:endParaRPr/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48925" y="4846320"/>
            <a:ext cx="5314113" cy="1028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2"/>
                </a:solidFill>
                <a:latin typeface="TT Norms Pro Medium"/>
              </a:defRPr>
            </a:lvl1pPr>
          </a:lstStyle>
          <a:p>
            <a:pPr lvl="0">
              <a:defRPr/>
            </a:pPr>
            <a:r>
              <a:rPr lang="en-US"/>
              <a:t>Lorem Ipsum is simply dummy text </a:t>
            </a:r>
            <a:br>
              <a:rPr lang="en-US"/>
            </a:br>
            <a:r>
              <a:rPr lang="en-US"/>
              <a:t>of the printing and typesetting industry</a:t>
            </a:r>
            <a:endParaRPr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48925" y="4393061"/>
            <a:ext cx="5314113" cy="51993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600" b="0">
                <a:solidFill>
                  <a:schemeClr val="accent2"/>
                </a:solidFill>
                <a:latin typeface="TT Norms Pro Medium"/>
              </a:defRPr>
            </a:lvl1pPr>
          </a:lstStyle>
          <a:p>
            <a:pPr lvl="0">
              <a:defRPr/>
            </a:pPr>
            <a:r>
              <a:rPr lang="en-US"/>
              <a:t>Lorem Ipsum Lorem</a:t>
            </a:r>
            <a:endParaRPr/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182517" y="3276600"/>
            <a:ext cx="5314113" cy="25984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2"/>
                </a:solidFill>
                <a:latin typeface="TT Norms Pro Medium"/>
              </a:defRPr>
            </a:lvl1pPr>
          </a:lstStyle>
          <a:p>
            <a:pPr lvl="0">
              <a:defRPr/>
            </a:pPr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br>
              <a:rPr lang="en-US"/>
            </a:br>
            <a:r>
              <a:rPr lang="en-US"/>
              <a:t>It has survived not only five centuries</a:t>
            </a:r>
            <a:endParaRPr/>
          </a:p>
        </p:txBody>
      </p:sp>
      <p:sp>
        <p:nvSpPr>
          <p:cNvPr id="25" name="Текст 6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6182517" y="2823341"/>
            <a:ext cx="5314113" cy="51993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600" b="0">
                <a:solidFill>
                  <a:schemeClr val="accent2"/>
                </a:solidFill>
                <a:latin typeface="TT Norms Pro Medium"/>
              </a:defRPr>
            </a:lvl1pPr>
          </a:lstStyle>
          <a:p>
            <a:pPr lvl="0">
              <a:defRPr/>
            </a:pPr>
            <a:r>
              <a:rPr lang="en-US"/>
              <a:t>Lorem Ipsum Lorem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Акцентные плашки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 bwMode="auto">
          <a:xfrm>
            <a:off x="0" y="1953752"/>
            <a:ext cx="5834649" cy="36850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49301" y="1057846"/>
            <a:ext cx="5313737" cy="939397"/>
          </a:xfrm>
        </p:spPr>
        <p:txBody>
          <a:bodyPr anchor="t">
            <a:noAutofit/>
          </a:bodyPr>
          <a:lstStyle>
            <a:lvl1pPr algn="l">
              <a:lnSpc>
                <a:spcPts val="3350"/>
              </a:lnSpc>
              <a:defRPr sz="3650">
                <a:solidFill>
                  <a:schemeClr val="accent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Заголовок в одну</a:t>
            </a:r>
            <a:br>
              <a:rPr lang="ru-RU"/>
            </a:br>
            <a:r>
              <a:rPr lang="ru-RU"/>
              <a:t>или несколько строк</a:t>
            </a:r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67976" y="2715101"/>
            <a:ext cx="81093" cy="630000"/>
          </a:xfrm>
          <a:prstGeom prst="rect">
            <a:avLst/>
          </a:prstGeom>
        </p:spPr>
      </p:pic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 bwMode="auto">
          <a:xfrm>
            <a:off x="651370" y="6332220"/>
            <a:ext cx="3476399" cy="365125"/>
          </a:xfrm>
        </p:spPr>
        <p:txBody>
          <a:bodyPr/>
          <a:lstStyle>
            <a:lvl1pPr algn="l">
              <a:defRPr sz="75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 bwMode="auto">
          <a:xfrm>
            <a:off x="9906645" y="6315493"/>
            <a:ext cx="1644941" cy="365125"/>
          </a:xfrm>
        </p:spPr>
        <p:txBody>
          <a:bodyPr/>
          <a:lstStyle>
            <a:lvl1pPr>
              <a:defRPr sz="115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6B5E2A4-72D4-4DC4-9470-54C0EE06E412}" type="slidenum">
              <a:rPr lang="ru-RU"/>
              <a:t>‹#›</a:t>
            </a:fld>
            <a:endParaRPr lang="ru-RU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4337333" y="6428376"/>
            <a:ext cx="3468913" cy="177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5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ru-RU"/>
              <a:t>Докладчик (при необходимости)</a:t>
            </a:r>
            <a:endParaRPr/>
          </a:p>
        </p:txBody>
      </p:sp>
      <p:sp>
        <p:nvSpPr>
          <p:cNvPr id="18" name="TextBox 17"/>
          <p:cNvSpPr txBox="1"/>
          <p:nvPr userDrawn="1"/>
        </p:nvSpPr>
        <p:spPr bwMode="auto">
          <a:xfrm>
            <a:off x="9906645" y="327861"/>
            <a:ext cx="1636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800">
                <a:solidFill>
                  <a:schemeClr val="accent1"/>
                </a:solidFill>
              </a:rPr>
              <a:t>misis.ru</a:t>
            </a:r>
            <a:endParaRPr lang="ru-RU" sz="80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97869" y="199536"/>
            <a:ext cx="1197078" cy="48097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48925" y="2848553"/>
            <a:ext cx="4609217" cy="25384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bg2"/>
                </a:solidFill>
                <a:latin typeface="TT Norms Pro Medium"/>
              </a:defRPr>
            </a:lvl1pPr>
          </a:lstStyle>
          <a:p>
            <a:pPr lvl="0">
              <a:defRPr/>
            </a:pPr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48925" y="2395294"/>
            <a:ext cx="4609217" cy="51993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600" b="0">
                <a:solidFill>
                  <a:schemeClr val="accent2"/>
                </a:solidFill>
                <a:latin typeface="TT Norms Pro Medium"/>
              </a:defRPr>
            </a:lvl1pPr>
          </a:lstStyle>
          <a:p>
            <a:pPr lvl="0">
              <a:defRPr/>
            </a:pPr>
            <a:r>
              <a:rPr lang="en-US"/>
              <a:t>Lorem Ipsum Lorem</a:t>
            </a:r>
            <a:endParaRPr/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149191" y="2185348"/>
            <a:ext cx="1875075" cy="10487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00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62%</a:t>
            </a:r>
            <a:endParaRPr lang="ru-RU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177883" y="3234092"/>
            <a:ext cx="1880791" cy="7098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en-US"/>
              <a:t>Lorem Ipsum</a:t>
            </a:r>
            <a:br>
              <a:rPr lang="en-US"/>
            </a:br>
            <a:r>
              <a:rPr lang="en-US"/>
              <a:t>is simply dummy</a:t>
            </a:r>
            <a:br>
              <a:rPr lang="en-US"/>
            </a:br>
            <a:r>
              <a:rPr lang="en-US"/>
              <a:t>text of the printing</a:t>
            </a:r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Изображения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49301" y="1057846"/>
            <a:ext cx="5313737" cy="939397"/>
          </a:xfrm>
        </p:spPr>
        <p:txBody>
          <a:bodyPr anchor="t">
            <a:noAutofit/>
          </a:bodyPr>
          <a:lstStyle>
            <a:lvl1pPr algn="l">
              <a:lnSpc>
                <a:spcPts val="3350"/>
              </a:lnSpc>
              <a:defRPr sz="3650">
                <a:solidFill>
                  <a:schemeClr val="accent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Заголовок в одну</a:t>
            </a:r>
            <a:br>
              <a:rPr lang="ru-RU"/>
            </a:br>
            <a:r>
              <a:rPr lang="ru-RU"/>
              <a:t>или несколько строк</a:t>
            </a:r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67976" y="2715101"/>
            <a:ext cx="81093" cy="63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49301" y="3640862"/>
            <a:ext cx="5313737" cy="5253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6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en-US"/>
              <a:t>What is Lorem Ipsum?</a:t>
            </a:r>
            <a:endParaRPr lang="ru-RU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49301" y="4164497"/>
            <a:ext cx="7156945" cy="18387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en-US"/>
              <a:t>Lorem Ipsum is simply dummy text of the printing and</a:t>
            </a:r>
            <a:br>
              <a:rPr lang="en-US"/>
            </a:br>
            <a:r>
              <a:rPr lang="en-US"/>
              <a:t>typesetting industry. Lorem Ipsum has been the industry's</a:t>
            </a:r>
            <a:br>
              <a:rPr lang="en-US"/>
            </a:br>
            <a:r>
              <a:rPr lang="en-US"/>
              <a:t>standard dummy text ever since the 1500s, when </a:t>
            </a:r>
            <a:br>
              <a:rPr lang="en-US"/>
            </a:br>
            <a:r>
              <a:rPr lang="en-US"/>
              <a:t>an unknown printer took a galley of type and scrambled</a:t>
            </a:r>
            <a:br>
              <a:rPr lang="en-US"/>
            </a:br>
            <a:r>
              <a:rPr lang="en-US"/>
              <a:t>it to make a type specimen book</a:t>
            </a:r>
            <a:endParaRPr lang="ru-RU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 bwMode="auto">
          <a:xfrm>
            <a:off x="651370" y="6332220"/>
            <a:ext cx="3476399" cy="365125"/>
          </a:xfrm>
        </p:spPr>
        <p:txBody>
          <a:bodyPr/>
          <a:lstStyle>
            <a:lvl1pPr algn="l">
              <a:defRPr sz="75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 bwMode="auto">
          <a:xfrm>
            <a:off x="9906645" y="6315493"/>
            <a:ext cx="1644941" cy="365125"/>
          </a:xfrm>
        </p:spPr>
        <p:txBody>
          <a:bodyPr/>
          <a:lstStyle>
            <a:lvl1pPr>
              <a:defRPr sz="115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6B5E2A4-72D4-4DC4-9470-54C0EE06E412}" type="slidenum">
              <a:rPr lang="ru-RU"/>
              <a:t>‹#›</a:t>
            </a:fld>
            <a:endParaRPr lang="ru-RU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4337333" y="6428376"/>
            <a:ext cx="3468913" cy="177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5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ru-RU"/>
              <a:t>Докладчик (при необходимости)</a:t>
            </a:r>
            <a:endParaRPr/>
          </a:p>
        </p:txBody>
      </p:sp>
      <p:sp>
        <p:nvSpPr>
          <p:cNvPr id="18" name="TextBox 17"/>
          <p:cNvSpPr txBox="1"/>
          <p:nvPr userDrawn="1"/>
        </p:nvSpPr>
        <p:spPr bwMode="auto">
          <a:xfrm>
            <a:off x="9906645" y="327861"/>
            <a:ext cx="1636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800">
                <a:solidFill>
                  <a:schemeClr val="accent1"/>
                </a:solidFill>
              </a:rPr>
              <a:t>misis.ru</a:t>
            </a:r>
            <a:endParaRPr lang="ru-RU" sz="80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97869" y="199536"/>
            <a:ext cx="1197078" cy="4809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Изображения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49301" y="1057846"/>
            <a:ext cx="5313737" cy="939397"/>
          </a:xfrm>
        </p:spPr>
        <p:txBody>
          <a:bodyPr anchor="t">
            <a:noAutofit/>
          </a:bodyPr>
          <a:lstStyle>
            <a:lvl1pPr algn="l">
              <a:lnSpc>
                <a:spcPts val="3350"/>
              </a:lnSpc>
              <a:defRPr sz="3650">
                <a:solidFill>
                  <a:schemeClr val="accent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Заголовок в одну</a:t>
            </a:r>
            <a:br>
              <a:rPr lang="ru-RU"/>
            </a:br>
            <a:r>
              <a:rPr lang="ru-RU"/>
              <a:t>или несколько строк</a:t>
            </a:r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67976" y="2715101"/>
            <a:ext cx="81093" cy="63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49301" y="2286001"/>
            <a:ext cx="5313738" cy="18387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Стратегической целью НИТУ «МИСИС», согласно </a:t>
            </a:r>
            <a:br>
              <a:rPr lang="ru-RU"/>
            </a:br>
            <a:r>
              <a:rPr lang="ru-RU"/>
              <a:t>участию в Проекте «5–100», является вхождение </a:t>
            </a:r>
            <a:br>
              <a:rPr lang="ru-RU"/>
            </a:br>
            <a:r>
              <a:rPr lang="ru-RU"/>
              <a:t>и закрепление в числе ведущих мировых университетов </a:t>
            </a:r>
            <a:br>
              <a:rPr lang="ru-RU"/>
            </a:br>
            <a:r>
              <a:rPr lang="ru-RU"/>
              <a:t>по основным международным рейтингам (THE, QS), </a:t>
            </a:r>
            <a:br>
              <a:rPr lang="ru-RU"/>
            </a:br>
            <a:r>
              <a:rPr lang="ru-RU"/>
              <a:t>за счёт фундаментальных и прикладных исследований мирового уровня в материаловедении, нано- и био-</a:t>
            </a:r>
            <a:br>
              <a:rPr lang="ru-RU"/>
            </a:br>
            <a:r>
              <a:rPr lang="ru-RU"/>
              <a:t>технологиях, металлургии и горном деле.</a:t>
            </a:r>
            <a:endParaRPr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 bwMode="auto">
          <a:xfrm>
            <a:off x="651370" y="6332220"/>
            <a:ext cx="3476399" cy="365125"/>
          </a:xfrm>
        </p:spPr>
        <p:txBody>
          <a:bodyPr/>
          <a:lstStyle>
            <a:lvl1pPr algn="l">
              <a:defRPr sz="75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 bwMode="auto">
          <a:xfrm>
            <a:off x="9906645" y="6315493"/>
            <a:ext cx="1644941" cy="365125"/>
          </a:xfrm>
        </p:spPr>
        <p:txBody>
          <a:bodyPr/>
          <a:lstStyle>
            <a:lvl1pPr>
              <a:defRPr sz="115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6B5E2A4-72D4-4DC4-9470-54C0EE06E412}" type="slidenum">
              <a:rPr lang="ru-RU"/>
              <a:t>‹#›</a:t>
            </a:fld>
            <a:endParaRPr lang="ru-RU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4337333" y="6428376"/>
            <a:ext cx="3468913" cy="177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5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ru-RU"/>
              <a:t>Докладчик (при необходимости)</a:t>
            </a:r>
            <a:endParaRPr/>
          </a:p>
        </p:txBody>
      </p:sp>
      <p:sp>
        <p:nvSpPr>
          <p:cNvPr id="18" name="TextBox 17"/>
          <p:cNvSpPr txBox="1"/>
          <p:nvPr userDrawn="1"/>
        </p:nvSpPr>
        <p:spPr bwMode="auto">
          <a:xfrm>
            <a:off x="9906645" y="327861"/>
            <a:ext cx="1636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800">
                <a:solidFill>
                  <a:schemeClr val="accent1"/>
                </a:solidFill>
              </a:rPr>
              <a:t>misis.ru</a:t>
            </a:r>
            <a:endParaRPr lang="ru-RU" sz="80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97869" y="199536"/>
            <a:ext cx="1197078" cy="48097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 bwMode="auto">
          <a:xfrm>
            <a:off x="0" y="4266935"/>
            <a:ext cx="5970183" cy="169654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900">
              <a:solidFill>
                <a:schemeClr val="accent6"/>
              </a:solidFill>
            </a:endParaRPr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471796" y="4454973"/>
            <a:ext cx="3491242" cy="590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50">
                <a:solidFill>
                  <a:schemeClr val="bg2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ru-RU"/>
              <a:t>ТОП-10</a:t>
            </a:r>
            <a:endParaRPr/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2478367" y="5094742"/>
            <a:ext cx="3484671" cy="68983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spc="-35">
                <a:solidFill>
                  <a:schemeClr val="bg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Среди лучших вузов России, </a:t>
            </a:r>
            <a:br>
              <a:rPr lang="ru-RU"/>
            </a:br>
            <a:r>
              <a:rPr lang="ru-RU"/>
              <a:t>по версии «Интерфакс»</a:t>
            </a:r>
            <a:endParaRPr/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64347" y="4570961"/>
            <a:ext cx="1143074" cy="9481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Диаграмм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49301" y="1057846"/>
            <a:ext cx="5313737" cy="551880"/>
          </a:xfrm>
        </p:spPr>
        <p:txBody>
          <a:bodyPr anchor="t">
            <a:noAutofit/>
          </a:bodyPr>
          <a:lstStyle>
            <a:lvl1pPr algn="l">
              <a:lnSpc>
                <a:spcPts val="3350"/>
              </a:lnSpc>
              <a:defRPr sz="3650">
                <a:solidFill>
                  <a:schemeClr val="accent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Заголовок раздела</a:t>
            </a:r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67976" y="2715101"/>
            <a:ext cx="81093" cy="63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8018087" y="1014799"/>
            <a:ext cx="3478542" cy="52535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Название данного</a:t>
            </a:r>
            <a:br>
              <a:rPr lang="ru-RU"/>
            </a:br>
            <a:r>
              <a:rPr lang="ru-RU"/>
              <a:t>блока информации</a:t>
            </a:r>
            <a:endParaRPr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 bwMode="auto">
          <a:xfrm>
            <a:off x="651370" y="6332220"/>
            <a:ext cx="3476399" cy="365125"/>
          </a:xfrm>
        </p:spPr>
        <p:txBody>
          <a:bodyPr/>
          <a:lstStyle>
            <a:lvl1pPr algn="l">
              <a:defRPr sz="75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 bwMode="auto">
          <a:xfrm>
            <a:off x="9906645" y="6315493"/>
            <a:ext cx="1644941" cy="365125"/>
          </a:xfrm>
        </p:spPr>
        <p:txBody>
          <a:bodyPr/>
          <a:lstStyle>
            <a:lvl1pPr>
              <a:defRPr sz="115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6B5E2A4-72D4-4DC4-9470-54C0EE06E412}" type="slidenum">
              <a:rPr lang="ru-RU"/>
              <a:t>‹#›</a:t>
            </a:fld>
            <a:endParaRPr lang="ru-RU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4337333" y="6428376"/>
            <a:ext cx="3468913" cy="177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5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ru-RU"/>
              <a:t>Докладчик (при необходимости)</a:t>
            </a:r>
            <a:endParaRPr/>
          </a:p>
        </p:txBody>
      </p:sp>
      <p:sp>
        <p:nvSpPr>
          <p:cNvPr id="18" name="TextBox 17"/>
          <p:cNvSpPr txBox="1"/>
          <p:nvPr userDrawn="1"/>
        </p:nvSpPr>
        <p:spPr bwMode="auto">
          <a:xfrm>
            <a:off x="9906645" y="327861"/>
            <a:ext cx="1636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800">
                <a:solidFill>
                  <a:schemeClr val="accent1"/>
                </a:solidFill>
              </a:rPr>
              <a:t>misis.ru</a:t>
            </a:r>
            <a:endParaRPr lang="ru-RU" sz="80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97869" y="199536"/>
            <a:ext cx="1197078" cy="48097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8028855" y="1832014"/>
            <a:ext cx="3468913" cy="132863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500">
                <a:solidFill>
                  <a:schemeClr val="tx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Постоянный поиск наиболее эффективных действующих</a:t>
            </a:r>
            <a:br>
              <a:rPr lang="ru-RU"/>
            </a:br>
            <a:r>
              <a:rPr lang="ru-RU"/>
              <a:t>веществ и их комбинаций,</a:t>
            </a:r>
            <a:br>
              <a:rPr lang="ru-RU"/>
            </a:br>
            <a:r>
              <a:rPr lang="ru-RU"/>
              <a:t>а также оригинальные</a:t>
            </a:r>
            <a:br>
              <a:rPr lang="ru-RU"/>
            </a:br>
            <a:r>
              <a:rPr lang="ru-RU"/>
              <a:t>инновационные препараты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График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67976" y="2715101"/>
            <a:ext cx="81093" cy="63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8018087" y="1014799"/>
            <a:ext cx="3478542" cy="52535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Название данного</a:t>
            </a:r>
            <a:br>
              <a:rPr lang="ru-RU"/>
            </a:br>
            <a:r>
              <a:rPr lang="ru-RU"/>
              <a:t>блока информации</a:t>
            </a:r>
            <a:endParaRPr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 bwMode="auto">
          <a:xfrm>
            <a:off x="651370" y="6332220"/>
            <a:ext cx="3476399" cy="365125"/>
          </a:xfrm>
        </p:spPr>
        <p:txBody>
          <a:bodyPr/>
          <a:lstStyle>
            <a:lvl1pPr algn="l">
              <a:defRPr sz="75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 bwMode="auto">
          <a:xfrm>
            <a:off x="9906645" y="6315493"/>
            <a:ext cx="1644941" cy="365125"/>
          </a:xfrm>
        </p:spPr>
        <p:txBody>
          <a:bodyPr/>
          <a:lstStyle>
            <a:lvl1pPr>
              <a:defRPr sz="115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6B5E2A4-72D4-4DC4-9470-54C0EE06E412}" type="slidenum">
              <a:rPr lang="ru-RU"/>
              <a:t>‹#›</a:t>
            </a:fld>
            <a:endParaRPr lang="ru-RU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4337333" y="6428376"/>
            <a:ext cx="3468913" cy="177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5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ru-RU"/>
              <a:t>Докладчик (при необходимости)</a:t>
            </a:r>
            <a:endParaRPr/>
          </a:p>
        </p:txBody>
      </p:sp>
      <p:sp>
        <p:nvSpPr>
          <p:cNvPr id="18" name="TextBox 17"/>
          <p:cNvSpPr txBox="1"/>
          <p:nvPr userDrawn="1"/>
        </p:nvSpPr>
        <p:spPr bwMode="auto">
          <a:xfrm>
            <a:off x="9906645" y="327861"/>
            <a:ext cx="1636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800">
                <a:solidFill>
                  <a:schemeClr val="accent1"/>
                </a:solidFill>
              </a:rPr>
              <a:t>misis.ru</a:t>
            </a:r>
            <a:endParaRPr lang="ru-RU" sz="80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97869" y="199536"/>
            <a:ext cx="1197078" cy="48097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8028855" y="1832014"/>
            <a:ext cx="3468913" cy="132863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500">
                <a:solidFill>
                  <a:schemeClr val="tx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Постоянный поиск наиболее эффективных действующих</a:t>
            </a:r>
            <a:br>
              <a:rPr lang="ru-RU"/>
            </a:br>
            <a:r>
              <a:rPr lang="ru-RU"/>
              <a:t>веществ и их комбинаций,</a:t>
            </a:r>
            <a:br>
              <a:rPr lang="ru-RU"/>
            </a:br>
            <a:r>
              <a:rPr lang="ru-RU"/>
              <a:t>а также оригинальные</a:t>
            </a:r>
            <a:br>
              <a:rPr lang="ru-RU"/>
            </a:br>
            <a:r>
              <a:rPr lang="ru-RU"/>
              <a:t>инновационные препараты</a:t>
            </a:r>
            <a:endParaRPr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49301" y="1057846"/>
            <a:ext cx="5313737" cy="939397"/>
          </a:xfrm>
        </p:spPr>
        <p:txBody>
          <a:bodyPr anchor="t">
            <a:noAutofit/>
          </a:bodyPr>
          <a:lstStyle>
            <a:lvl1pPr algn="l">
              <a:lnSpc>
                <a:spcPts val="3350"/>
              </a:lnSpc>
              <a:defRPr sz="3650">
                <a:solidFill>
                  <a:schemeClr val="accent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Заголовок в одну</a:t>
            </a:r>
            <a:br>
              <a:rPr lang="ru-RU"/>
            </a:br>
            <a:r>
              <a:rPr lang="ru-RU"/>
              <a:t>или несколько строк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E143D99-51A5-4D6A-9AF3-A0B7289A9EAF}" type="datetimeFigureOut">
              <a:rPr lang="ru-RU"/>
              <a:t>11.12.2024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E73D4CE-E2B5-4F41-82AF-3C2FB101D00A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аблиц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49301" y="1057846"/>
            <a:ext cx="5313737" cy="551880"/>
          </a:xfrm>
        </p:spPr>
        <p:txBody>
          <a:bodyPr anchor="t">
            <a:noAutofit/>
          </a:bodyPr>
          <a:lstStyle>
            <a:lvl1pPr algn="l">
              <a:lnSpc>
                <a:spcPts val="3350"/>
              </a:lnSpc>
              <a:defRPr sz="3650">
                <a:solidFill>
                  <a:schemeClr val="accent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Заголовок раздела</a:t>
            </a:r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67976" y="2715101"/>
            <a:ext cx="81093" cy="63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49226" y="1756065"/>
            <a:ext cx="1629779" cy="52535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ru-RU"/>
              <a:t>Таблица 2</a:t>
            </a:r>
            <a:endParaRPr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 bwMode="auto">
          <a:xfrm>
            <a:off x="651370" y="6332220"/>
            <a:ext cx="3476399" cy="365125"/>
          </a:xfrm>
        </p:spPr>
        <p:txBody>
          <a:bodyPr/>
          <a:lstStyle>
            <a:lvl1pPr algn="l">
              <a:defRPr sz="75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 bwMode="auto">
          <a:xfrm>
            <a:off x="9906645" y="6315493"/>
            <a:ext cx="1644941" cy="365125"/>
          </a:xfrm>
        </p:spPr>
        <p:txBody>
          <a:bodyPr/>
          <a:lstStyle>
            <a:lvl1pPr>
              <a:defRPr sz="115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6B5E2A4-72D4-4DC4-9470-54C0EE06E412}" type="slidenum">
              <a:rPr lang="ru-RU"/>
              <a:t>‹#›</a:t>
            </a:fld>
            <a:endParaRPr lang="ru-RU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4337333" y="6428376"/>
            <a:ext cx="3468913" cy="177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5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ru-RU"/>
              <a:t>Докладчик (при необходимости)</a:t>
            </a:r>
            <a:endParaRPr/>
          </a:p>
        </p:txBody>
      </p:sp>
      <p:sp>
        <p:nvSpPr>
          <p:cNvPr id="18" name="TextBox 17"/>
          <p:cNvSpPr txBox="1"/>
          <p:nvPr userDrawn="1"/>
        </p:nvSpPr>
        <p:spPr bwMode="auto">
          <a:xfrm>
            <a:off x="9906645" y="327861"/>
            <a:ext cx="1636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800">
                <a:solidFill>
                  <a:schemeClr val="accent1"/>
                </a:solidFill>
              </a:rPr>
              <a:t>misis.ru</a:t>
            </a:r>
            <a:endParaRPr lang="ru-RU" sz="80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97869" y="199536"/>
            <a:ext cx="1197078" cy="48097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504065" y="1756065"/>
            <a:ext cx="3468913" cy="52535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500">
                <a:solidFill>
                  <a:schemeClr val="tx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Сопроводительный текст</a:t>
            </a:r>
            <a:br>
              <a:rPr lang="ru-RU"/>
            </a:br>
            <a:r>
              <a:rPr lang="ru-RU"/>
              <a:t>к данной таблице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ключительный"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67976" y="2715101"/>
            <a:ext cx="81093" cy="63000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649300" y="5043347"/>
            <a:ext cx="3468913" cy="132863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500">
                <a:solidFill>
                  <a:schemeClr val="tx2"/>
                </a:solidFill>
                <a:latin typeface="TT Norms Pro"/>
              </a:defRPr>
            </a:lvl1pPr>
          </a:lstStyle>
          <a:p>
            <a:pPr lvl="0">
              <a:defRPr/>
            </a:pPr>
            <a:r>
              <a:rPr lang="ru-RU"/>
              <a:t>Ленинский проспект, д. 4</a:t>
            </a:r>
            <a:br>
              <a:rPr lang="ru-RU"/>
            </a:br>
            <a:r>
              <a:rPr lang="ru-RU"/>
              <a:t>Москва, 119049</a:t>
            </a:r>
            <a:br>
              <a:rPr lang="ru-RU"/>
            </a:br>
            <a:r>
              <a:rPr lang="ru-RU"/>
              <a:t>тел. +7 (495) 955-00-32</a:t>
            </a:r>
            <a:br>
              <a:rPr lang="ru-RU"/>
            </a:br>
            <a:r>
              <a:rPr lang="ru-RU"/>
              <a:t>e-mail: kancela@misis.ru</a:t>
            </a:r>
            <a:br>
              <a:rPr lang="ru-RU"/>
            </a:br>
            <a:r>
              <a:rPr lang="ru-RU"/>
              <a:t>misis.ru</a:t>
            </a:r>
            <a:endParaRPr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49301" y="3592325"/>
            <a:ext cx="5313737" cy="939397"/>
          </a:xfrm>
        </p:spPr>
        <p:txBody>
          <a:bodyPr anchor="t">
            <a:noAutofit/>
          </a:bodyPr>
          <a:lstStyle>
            <a:lvl1pPr algn="l">
              <a:lnSpc>
                <a:spcPts val="3350"/>
              </a:lnSpc>
              <a:defRPr sz="3650">
                <a:solidFill>
                  <a:schemeClr val="accent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внимание!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E143D99-51A5-4D6A-9AF3-A0B7289A9EAF}" type="datetimeFigureOut">
              <a:rPr lang="ru-RU"/>
              <a:t>11.12.2024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E73D4CE-E2B5-4F41-82AF-3C2FB101D00A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E143D99-51A5-4D6A-9AF3-A0B7289A9EAF}" type="datetimeFigureOut">
              <a:rPr lang="ru-RU"/>
              <a:t>11.12.2024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E73D4CE-E2B5-4F41-82AF-3C2FB101D00A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E143D99-51A5-4D6A-9AF3-A0B7289A9EAF}" type="datetimeFigureOut">
              <a:rPr lang="ru-RU"/>
              <a:t>11.12.2024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E73D4CE-E2B5-4F41-82AF-3C2FB101D00A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E143D99-51A5-4D6A-9AF3-A0B7289A9EAF}" type="datetimeFigureOut">
              <a:rPr lang="ru-RU"/>
              <a:t>11.12.2024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E73D4CE-E2B5-4F41-82AF-3C2FB101D00A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E143D99-51A5-4D6A-9AF3-A0B7289A9EAF}" type="datetimeFigureOut">
              <a:rPr lang="ru-RU"/>
              <a:t>11.12.2024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E73D4CE-E2B5-4F41-82AF-3C2FB101D00A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E143D99-51A5-4D6A-9AF3-A0B7289A9EAF}" type="datetimeFigureOut">
              <a:rPr lang="ru-RU"/>
              <a:t>11.12.2024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E73D4CE-E2B5-4F41-82AF-3C2FB101D00A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E143D99-51A5-4D6A-9AF3-A0B7289A9EAF}" type="datetimeFigureOut">
              <a:rPr lang="ru-RU"/>
              <a:t>11.12.2024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E73D4CE-E2B5-4F41-82AF-3C2FB101D00A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ru-RU"/>
              <a:t>Название презентации в одну или несколько строк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6B5E2A4-72D4-4DC4-9470-54C0EE06E412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hf hdr="0"/>
  <p:txStyles>
    <p:titleStyle>
      <a:lvl1pPr algn="l" defTabSz="914355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5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5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914355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5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9" algn="l" defTabSz="914355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475" indent="-228589" algn="l" defTabSz="914355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5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5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5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5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5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5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lum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 bwMode="auto">
          <a:xfrm>
            <a:off x="218730" y="1745673"/>
            <a:ext cx="10249574" cy="1794884"/>
          </a:xfrm>
        </p:spPr>
        <p:txBody>
          <a:bodyPr anchor="ctr">
            <a:normAutofit/>
          </a:bodyPr>
          <a:lstStyle/>
          <a:p>
            <a:pPr algn="l">
              <a:defRPr/>
            </a:pPr>
            <a:r>
              <a:rPr lang="en-US" b="1" dirty="0"/>
              <a:t>MISIS : importance &amp; relevance</a:t>
            </a:r>
            <a:r>
              <a:rPr lang="ru-RU" b="1" dirty="0"/>
              <a:t>. </a:t>
            </a:r>
            <a:r>
              <a:rPr lang="en-US" b="1" dirty="0"/>
              <a:t>Raising awareness</a:t>
            </a:r>
            <a:endParaRPr b="1" dirty="0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 bwMode="auto">
          <a:xfrm>
            <a:off x="649655" y="3540557"/>
            <a:ext cx="4976291" cy="173025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dirty="0" err="1">
                <a:latin typeface="Tahoma"/>
                <a:ea typeface="Tahoma"/>
                <a:cs typeface="Tahoma"/>
              </a:rPr>
              <a:t>Novostrueva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Katrin</a:t>
            </a:r>
            <a:endParaRPr lang="en-US" dirty="0">
              <a:latin typeface="Tahoma"/>
              <a:ea typeface="Tahoma"/>
              <a:cs typeface="Tahoma"/>
            </a:endParaRPr>
          </a:p>
          <a:p>
            <a:pPr algn="l">
              <a:defRPr/>
            </a:pPr>
            <a:r>
              <a:rPr lang="en-US" dirty="0" err="1">
                <a:latin typeface="Tahoma"/>
                <a:ea typeface="Tahoma"/>
                <a:cs typeface="Tahoma"/>
              </a:rPr>
              <a:t>Khamroaliev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Nekdil</a:t>
            </a:r>
            <a:endParaRPr lang="en-US" dirty="0">
              <a:latin typeface="Tahoma"/>
              <a:ea typeface="Tahoma"/>
              <a:cs typeface="Tahoma"/>
            </a:endParaRPr>
          </a:p>
          <a:p>
            <a:pPr algn="l">
              <a:defRPr/>
            </a:pPr>
            <a:r>
              <a:rPr lang="en-US" dirty="0" err="1">
                <a:latin typeface="Tahoma"/>
                <a:ea typeface="Tahoma"/>
                <a:cs typeface="Tahoma"/>
              </a:rPr>
              <a:t>Kolonin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Gleb</a:t>
            </a:r>
            <a:endParaRPr dirty="0"/>
          </a:p>
        </p:txBody>
      </p:sp>
      <p:sp>
        <p:nvSpPr>
          <p:cNvPr id="2" name="Дата 11"/>
          <p:cNvSpPr txBox="1"/>
          <p:nvPr/>
        </p:nvSpPr>
        <p:spPr bwMode="auto">
          <a:xfrm>
            <a:off x="650627" y="5661002"/>
            <a:ext cx="2968460" cy="365125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defPPr>
              <a:defRPr lang="ru-RU"/>
            </a:defPPr>
            <a:lvl1pPr marL="0" algn="l" defTabSz="1828709">
              <a:defRPr sz="24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sz="1200">
                <a:solidFill>
                  <a:schemeClr val="tx2"/>
                </a:solidFill>
                <a:latin typeface="Tahoma"/>
                <a:ea typeface="Tahoma"/>
                <a:cs typeface="Tahoma"/>
              </a:rPr>
              <a:t>Группа: ББИ 24-1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E32C1D-1D8D-B864-F8B5-9C9001267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302" y="1057846"/>
            <a:ext cx="3939324" cy="1918110"/>
          </a:xfrm>
        </p:spPr>
        <p:txBody>
          <a:bodyPr/>
          <a:lstStyle/>
          <a:p>
            <a:r>
              <a:rPr lang="en-US" dirty="0"/>
              <a:t>NUST MISIS: Russian Leader in Science and Technology</a:t>
            </a:r>
            <a:endParaRPr lang="ru-RU" dirty="0"/>
          </a:p>
        </p:txBody>
      </p:sp>
      <p:sp>
        <p:nvSpPr>
          <p:cNvPr id="3" name="Текст 2" hidden="1">
            <a:extLst>
              <a:ext uri="{FF2B5EF4-FFF2-40B4-BE49-F238E27FC236}">
                <a16:creationId xmlns:a16="http://schemas.microsoft.com/office/drawing/2014/main" id="{88B18912-C7A3-1679-5ABC-22B33BA61B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AD9B53-EF0F-8FFC-ED25-5189A44962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9011" y="3429000"/>
            <a:ext cx="4089862" cy="2556163"/>
          </a:xfrm>
        </p:spPr>
        <p:txBody>
          <a:bodyPr/>
          <a:lstStyle/>
          <a:p>
            <a:pPr lvl="0" rtl="0">
              <a:lnSpc>
                <a:spcPct val="140818"/>
              </a:lnSpc>
              <a:buClr>
                <a:schemeClr val="lt1"/>
              </a:buClr>
              <a:buSzPts val="2200"/>
            </a:pP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Established in 1918, NUST MISIS is a leading Russian university focused on metallurgy, materials science, and mining. Over the years, it has expanded its expertise to include nanotechnology, IT, and bioengineering.</a:t>
            </a:r>
          </a:p>
          <a:p>
            <a:pPr lvl="0" rtl="0">
              <a:lnSpc>
                <a:spcPct val="140818"/>
              </a:lnSpc>
              <a:buClr>
                <a:schemeClr val="lt1"/>
              </a:buClr>
              <a:buSzPts val="2200"/>
            </a:pP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This presentation highlights the university’s current rankings, development strategies, and key industry partners.</a:t>
            </a:r>
          </a:p>
          <a:p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5" name="Текст 4" hidden="1">
            <a:extLst>
              <a:ext uri="{FF2B5EF4-FFF2-40B4-BE49-F238E27FC236}">
                <a16:creationId xmlns:a16="http://schemas.microsoft.com/office/drawing/2014/main" id="{056D6834-7FBA-D805-00C5-9C8E1AA256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  <p:sp>
        <p:nvSpPr>
          <p:cNvPr id="6" name="Текст 5" hidden="1">
            <a:extLst>
              <a:ext uri="{FF2B5EF4-FFF2-40B4-BE49-F238E27FC236}">
                <a16:creationId xmlns:a16="http://schemas.microsoft.com/office/drawing/2014/main" id="{FD76F50C-C015-F516-028B-6617163972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 hidden="1">
            <a:extLst>
              <a:ext uri="{FF2B5EF4-FFF2-40B4-BE49-F238E27FC236}">
                <a16:creationId xmlns:a16="http://schemas.microsoft.com/office/drawing/2014/main" id="{C85AE53F-5C1A-5F32-FC5E-B69661FB6A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 hidden="1">
            <a:extLst>
              <a:ext uri="{FF2B5EF4-FFF2-40B4-BE49-F238E27FC236}">
                <a16:creationId xmlns:a16="http://schemas.microsoft.com/office/drawing/2014/main" id="{F7260F6C-03DD-BE3C-B384-7B20E4C9B3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 hidden="1">
            <a:extLst>
              <a:ext uri="{FF2B5EF4-FFF2-40B4-BE49-F238E27FC236}">
                <a16:creationId xmlns:a16="http://schemas.microsoft.com/office/drawing/2014/main" id="{5525B14F-921D-949E-70AA-72FB6E64DD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62500" lnSpcReduction="20000"/>
          </a:bodyPr>
          <a:lstStyle/>
          <a:p>
            <a:endParaRPr lang="ru-RU"/>
          </a:p>
        </p:txBody>
      </p:sp>
      <p:sp>
        <p:nvSpPr>
          <p:cNvPr id="10" name="Текст 9" hidden="1">
            <a:extLst>
              <a:ext uri="{FF2B5EF4-FFF2-40B4-BE49-F238E27FC236}">
                <a16:creationId xmlns:a16="http://schemas.microsoft.com/office/drawing/2014/main" id="{9361957E-938F-28A0-36A4-A773EEF9C8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ижний колонтитул 10" hidden="1">
            <a:extLst>
              <a:ext uri="{FF2B5EF4-FFF2-40B4-BE49-F238E27FC236}">
                <a16:creationId xmlns:a16="http://schemas.microsoft.com/office/drawing/2014/main" id="{58E84367-46F5-14AC-4FD9-E7B0FA7FA8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69CA32DA-C7DB-3009-8294-A5FA7453135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66B5E2A4-72D4-4DC4-9470-54C0EE06E412}" type="slidenum">
              <a:rPr lang="ru-RU" smtClean="0"/>
              <a:t>2</a:t>
            </a:fld>
            <a:endParaRPr lang="ru-RU"/>
          </a:p>
        </p:txBody>
      </p:sp>
      <p:sp>
        <p:nvSpPr>
          <p:cNvPr id="13" name="Текст 12" hidden="1">
            <a:extLst>
              <a:ext uri="{FF2B5EF4-FFF2-40B4-BE49-F238E27FC236}">
                <a16:creationId xmlns:a16="http://schemas.microsoft.com/office/drawing/2014/main" id="{27057943-A84F-083C-2D4C-EFFD91E9A3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ru-RU"/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02" r="23902"/>
          <a:stretch/>
        </p:blipFill>
        <p:spPr bwMode="auto">
          <a:xfrm>
            <a:off x="2652102" y="0"/>
            <a:ext cx="95398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091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1E5BB3-8C27-CA4B-5EC4-AE16A143A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514" y="2730730"/>
            <a:ext cx="3740727" cy="1695797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MISIS among others</a:t>
            </a:r>
            <a:endParaRPr lang="ru-RU" dirty="0"/>
          </a:p>
        </p:txBody>
      </p:sp>
      <p:sp>
        <p:nvSpPr>
          <p:cNvPr id="3" name="Текст 2" hidden="1">
            <a:extLst>
              <a:ext uri="{FF2B5EF4-FFF2-40B4-BE49-F238E27FC236}">
                <a16:creationId xmlns:a16="http://schemas.microsoft.com/office/drawing/2014/main" id="{96278619-F306-B698-A961-C7610C465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 hidden="1">
            <a:extLst>
              <a:ext uri="{FF2B5EF4-FFF2-40B4-BE49-F238E27FC236}">
                <a16:creationId xmlns:a16="http://schemas.microsoft.com/office/drawing/2014/main" id="{EE4D07D3-F941-9875-CDDC-64BF84FF14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297" y="2144685"/>
            <a:ext cx="4205584" cy="3657600"/>
          </a:xfrm>
        </p:spPr>
        <p:txBody>
          <a:bodyPr/>
          <a:lstStyle/>
          <a:p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5" name="Нижний колонтитул 4" hidden="1">
            <a:extLst>
              <a:ext uri="{FF2B5EF4-FFF2-40B4-BE49-F238E27FC236}">
                <a16:creationId xmlns:a16="http://schemas.microsoft.com/office/drawing/2014/main" id="{F080A6A9-DB7E-00F8-1A41-F8143E21E39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6" name="Номер слайда 5" hidden="1">
            <a:extLst>
              <a:ext uri="{FF2B5EF4-FFF2-40B4-BE49-F238E27FC236}">
                <a16:creationId xmlns:a16="http://schemas.microsoft.com/office/drawing/2014/main" id="{EEEB6AAD-FC1E-9A52-647F-877DC484068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66B5E2A4-72D4-4DC4-9470-54C0EE06E412}" type="slidenum">
              <a:rPr lang="ru-RU" smtClean="0"/>
              <a:t>3</a:t>
            </a:fld>
            <a:endParaRPr lang="ru-RU"/>
          </a:p>
        </p:txBody>
      </p:sp>
      <p:sp>
        <p:nvSpPr>
          <p:cNvPr id="7" name="Текст 6" hidden="1">
            <a:extLst>
              <a:ext uri="{FF2B5EF4-FFF2-40B4-BE49-F238E27FC236}">
                <a16:creationId xmlns:a16="http://schemas.microsoft.com/office/drawing/2014/main" id="{499345F1-6CEB-E38C-055A-F87CED34FD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endParaRPr lang="ru-RU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50" r="19650"/>
          <a:stretch/>
        </p:blipFill>
        <p:spPr bwMode="auto">
          <a:xfrm>
            <a:off x="3059999" y="0"/>
            <a:ext cx="91200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168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hidden="1">
            <a:extLst>
              <a:ext uri="{FF2B5EF4-FFF2-40B4-BE49-F238E27FC236}">
                <a16:creationId xmlns:a16="http://schemas.microsoft.com/office/drawing/2014/main" id="{0F8517E0-1D91-BBD4-F0B5-6FF5A5A6A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520700"/>
            <a:ext cx="9867900" cy="570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CD53C-CE73-B936-1031-E24A222B9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7100" y="448888"/>
            <a:ext cx="5145133" cy="2044931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br>
              <a:rPr lang="en-US" b="1" dirty="0">
                <a:solidFill>
                  <a:schemeClr val="bg2"/>
                </a:solidFill>
              </a:rPr>
            </a:br>
            <a:r>
              <a:rPr lang="en-US" b="1" dirty="0">
                <a:solidFill>
                  <a:schemeClr val="bg2"/>
                </a:solidFill>
              </a:rPr>
              <a:t>MISIS industrial partners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" name="Подзаголовок 2" hidden="1">
            <a:extLst>
              <a:ext uri="{FF2B5EF4-FFF2-40B4-BE49-F238E27FC236}">
                <a16:creationId xmlns:a16="http://schemas.microsoft.com/office/drawing/2014/main" id="{65C4DD5C-11EF-9778-E44A-DE94F41A8B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1400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1-й Самотечный пер., 9, стр.1, </a:t>
            </a:r>
            <a:endParaRPr lang="ru-RU" sz="1400" dirty="0">
              <a:solidFill>
                <a:schemeClr val="accent4"/>
              </a:solidFill>
            </a:endParaRPr>
          </a:p>
        </p:txBody>
      </p:sp>
      <p:sp>
        <p:nvSpPr>
          <p:cNvPr id="4" name="Дата 3" hidden="1">
            <a:extLst>
              <a:ext uri="{FF2B5EF4-FFF2-40B4-BE49-F238E27FC236}">
                <a16:creationId xmlns:a16="http://schemas.microsoft.com/office/drawing/2014/main" id="{733EEF42-4290-21B1-6DBC-6C8BBA0C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3074" name="Picture 2" descr="https://lh7-rt.googleusercontent.com/docsz/AD_4nXere-CLXLiW_XPxVrnHEdCw_Okr0zt9qSjxjuTK9HKjF0g83_3h9fsjv-Pt4QebOxwEmHZ4hybxVNlaop0JqLhQhjGVgzcIOQb3dWVAYw1MuRPOAEYxWtTUQzdGKinARappAV8VB2KzkZdL?key=LW5lkNJSyHmg1dv7sXl9F9R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06" y="2919554"/>
            <a:ext cx="11685372" cy="334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203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 bwMode="auto">
          <a:xfrm>
            <a:off x="-249382" y="1346662"/>
            <a:ext cx="3491345" cy="713686"/>
          </a:xfrm>
        </p:spPr>
        <p:txBody>
          <a:bodyPr/>
          <a:lstStyle/>
          <a:p>
            <a:pPr algn="ctr">
              <a:defRPr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get hired at MISIS?</a:t>
            </a:r>
            <a:endParaRPr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Текст 8" hidden="1"/>
          <p:cNvSpPr>
            <a:spLocks noGrp="1"/>
          </p:cNvSpPr>
          <p:nvPr>
            <p:ph type="body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latin typeface="Tahoma"/>
              <a:ea typeface="Tahoma"/>
              <a:cs typeface="Tahoma"/>
            </a:endParaRPr>
          </a:p>
        </p:txBody>
      </p:sp>
      <p:sp>
        <p:nvSpPr>
          <p:cNvPr id="4" name="Нижний колонтитул 3" hidden="1"/>
          <p:cNvSpPr>
            <a:spLocks noGrp="1"/>
          </p:cNvSpPr>
          <p:nvPr>
            <p:ph type="ftr" sz="quarter" idx="19"/>
          </p:nvPr>
        </p:nvSpPr>
        <p:spPr bwMode="auto"/>
        <p:txBody>
          <a:bodyPr/>
          <a:lstStyle/>
          <a:p>
            <a:pPr>
              <a:defRPr/>
            </a:pPr>
            <a:r>
              <a:rPr lang="ru-RU">
                <a:latin typeface="Tahoma"/>
                <a:ea typeface="Tahoma"/>
                <a:cs typeface="Tahoma"/>
              </a:rPr>
              <a:t>Название презентации в одну или несколько строк</a:t>
            </a:r>
            <a:endParaRPr/>
          </a:p>
        </p:txBody>
      </p:sp>
      <p:sp>
        <p:nvSpPr>
          <p:cNvPr id="10" name="Текст 9" hidden="1"/>
          <p:cNvSpPr>
            <a:spLocks noGrp="1"/>
          </p:cNvSpPr>
          <p:nvPr>
            <p:ph type="body" sz="quarter" idx="21"/>
          </p:nvPr>
        </p:nvSpPr>
        <p:spPr bwMode="auto"/>
        <p:txBody>
          <a:bodyPr>
            <a:normAutofit fontScale="92500" lnSpcReduction="20000"/>
          </a:bodyPr>
          <a:lstStyle/>
          <a:p>
            <a:pPr>
              <a:defRPr/>
            </a:pPr>
            <a:endParaRPr lang="ru-RU">
              <a:latin typeface="Tahoma"/>
              <a:ea typeface="Tahoma"/>
              <a:cs typeface="Tahoma"/>
            </a:endParaRPr>
          </a:p>
        </p:txBody>
      </p:sp>
      <p:sp>
        <p:nvSpPr>
          <p:cNvPr id="11" name="Текст 10" hidden="1"/>
          <p:cNvSpPr>
            <a:spLocks noGrp="1"/>
          </p:cNvSpPr>
          <p:nvPr>
            <p:ph type="body" sz="quarter" idx="22"/>
          </p:nvPr>
        </p:nvSpPr>
        <p:spPr bwMode="auto"/>
        <p:txBody>
          <a:bodyPr/>
          <a:lstStyle/>
          <a:p>
            <a:pPr>
              <a:defRPr/>
            </a:pPr>
            <a:endParaRPr lang="ru-RU" dirty="0">
              <a:latin typeface="Tahoma"/>
              <a:ea typeface="Tahoma"/>
              <a:cs typeface="Tahoma"/>
            </a:endParaRPr>
          </a:p>
        </p:txBody>
      </p:sp>
      <p:sp>
        <p:nvSpPr>
          <p:cNvPr id="28" name="Номер слайда 27" hidden="1"/>
          <p:cNvSpPr>
            <a:spLocks noGrp="1"/>
          </p:cNvSpPr>
          <p:nvPr>
            <p:ph type="sldNum" sz="quarter" idx="20"/>
          </p:nvPr>
        </p:nvSpPr>
        <p:spPr bwMode="auto"/>
        <p:txBody>
          <a:bodyPr/>
          <a:lstStyle/>
          <a:p>
            <a:pPr>
              <a:defRPr/>
            </a:pPr>
            <a:fld id="{66B5E2A4-72D4-4DC4-9470-54C0EE06E412}" type="slidenum">
              <a:rPr lang="ru-RU">
                <a:latin typeface="Tahoma"/>
                <a:ea typeface="Tahoma"/>
                <a:cs typeface="Tahoma"/>
              </a:rPr>
              <a:t>5</a:t>
            </a:fld>
            <a:endParaRPr lang="ru-RU">
              <a:latin typeface="Tahoma"/>
              <a:ea typeface="Tahoma"/>
              <a:cs typeface="Tahoma"/>
            </a:endParaRPr>
          </a:p>
        </p:txBody>
      </p:sp>
      <p:graphicFrame>
        <p:nvGraphicFramePr>
          <p:cNvPr id="5" name="Диаграмма 4" hidden="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7054459"/>
              </p:ext>
            </p:extLst>
          </p:nvPr>
        </p:nvGraphicFramePr>
        <p:xfrm>
          <a:off x="2200188" y="1748558"/>
          <a:ext cx="7445462" cy="4596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098" name="Picture 2" descr="https://lh7-rt.googleusercontent.com/docsz/AD_4nXcSrQ2WWmNrgdP4rmmFoeuJmL1LIMaleFc0aYi9FvtGs20pv_w-LR6J0q7X9NrsXgnpgUy_1P5_67sZjekLr58n5nCdF5pEco9ax4w2Si4o-LToMizYsEJFQkpvNRdJG_CEb_0nHJYTOpwL?key=LW5lkNJSyHmg1dv7sXl9F9R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259" y="0"/>
            <a:ext cx="91527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 bwMode="auto">
          <a:xfrm>
            <a:off x="649686" y="822901"/>
            <a:ext cx="5313737" cy="939397"/>
          </a:xfrm>
        </p:spPr>
        <p:txBody>
          <a:bodyPr/>
          <a:lstStyle/>
          <a:p>
            <a:pPr>
              <a:defRPr/>
            </a:pPr>
            <a:r>
              <a:rPr lang="en-US" sz="3600" b="1" dirty="0"/>
              <a:t>Student employment statistics</a:t>
            </a:r>
            <a:endParaRPr dirty="0"/>
          </a:p>
        </p:txBody>
      </p:sp>
      <p:sp>
        <p:nvSpPr>
          <p:cNvPr id="4" name="Нижний колонтитул 3" hidden="1"/>
          <p:cNvSpPr>
            <a:spLocks noGrp="1"/>
          </p:cNvSpPr>
          <p:nvPr>
            <p:ph type="ftr" sz="quarter" idx="19"/>
          </p:nvPr>
        </p:nvSpPr>
        <p:spPr bwMode="auto"/>
        <p:txBody>
          <a:bodyPr/>
          <a:lstStyle/>
          <a:p>
            <a:pPr>
              <a:defRPr/>
            </a:pPr>
            <a:r>
              <a:rPr lang="ru-RU">
                <a:latin typeface="Tahoma"/>
                <a:ea typeface="Tahoma"/>
                <a:cs typeface="Tahoma"/>
              </a:rPr>
              <a:t>Название презентации в одну или несколько строк</a:t>
            </a:r>
          </a:p>
        </p:txBody>
      </p:sp>
      <p:sp>
        <p:nvSpPr>
          <p:cNvPr id="10" name="Текст 9" hidden="1"/>
          <p:cNvSpPr>
            <a:spLocks noGrp="1"/>
          </p:cNvSpPr>
          <p:nvPr>
            <p:ph type="body" sz="quarter" idx="21"/>
          </p:nvPr>
        </p:nvSpPr>
        <p:spPr bwMode="auto"/>
        <p:txBody>
          <a:bodyPr>
            <a:normAutofit fontScale="92500" lnSpcReduction="20000"/>
          </a:bodyPr>
          <a:lstStyle/>
          <a:p>
            <a:pPr>
              <a:defRPr/>
            </a:pPr>
            <a:endParaRPr lang="ru-RU" dirty="0">
              <a:latin typeface="Tahoma"/>
              <a:ea typeface="Tahoma"/>
              <a:cs typeface="Tahoma"/>
            </a:endParaRPr>
          </a:p>
        </p:txBody>
      </p:sp>
      <p:sp>
        <p:nvSpPr>
          <p:cNvPr id="13" name="Текст 12" hidden="1"/>
          <p:cNvSpPr>
            <a:spLocks noGrp="1"/>
          </p:cNvSpPr>
          <p:nvPr>
            <p:ph type="body" sz="quarter" idx="28"/>
          </p:nvPr>
        </p:nvSpPr>
        <p:spPr bwMode="auto">
          <a:xfrm>
            <a:off x="649655" y="3429000"/>
            <a:ext cx="5313768" cy="2371155"/>
          </a:xfrm>
        </p:spPr>
        <p:txBody>
          <a:bodyPr/>
          <a:lstStyle/>
          <a:p>
            <a:pPr marL="285750" indent="-285750">
              <a:lnSpc>
                <a:spcPct val="114999"/>
              </a:lnSpc>
              <a:buFont typeface="Arial"/>
              <a:buChar char="•"/>
              <a:defRPr/>
            </a:pPr>
            <a:r>
              <a:rPr lang="ru-RU" sz="2000">
                <a:latin typeface="+mn-lt"/>
                <a:ea typeface="Arial"/>
                <a:cs typeface="Times New Roman"/>
              </a:rPr>
              <a:t> Измена Родине</a:t>
            </a:r>
            <a:endParaRPr/>
          </a:p>
          <a:p>
            <a:pPr marL="285750" indent="-285750">
              <a:lnSpc>
                <a:spcPct val="114999"/>
              </a:lnSpc>
              <a:buFont typeface="Arial"/>
              <a:buChar char="•"/>
              <a:defRPr/>
            </a:pPr>
            <a:r>
              <a:rPr lang="ru-RU" sz="2000">
                <a:latin typeface="+mn-lt"/>
                <a:ea typeface="Arial"/>
                <a:cs typeface="Times New Roman"/>
              </a:rPr>
              <a:t> Вооруженное восстание</a:t>
            </a:r>
            <a:endParaRPr/>
          </a:p>
          <a:p>
            <a:pPr marL="285750" indent="-285750">
              <a:lnSpc>
                <a:spcPct val="114999"/>
              </a:lnSpc>
              <a:buFont typeface="Arial"/>
              <a:buChar char="•"/>
              <a:defRPr/>
            </a:pPr>
            <a:r>
              <a:rPr lang="ru-RU" sz="2000">
                <a:latin typeface="+mn-lt"/>
                <a:ea typeface="Arial"/>
                <a:cs typeface="Times New Roman"/>
              </a:rPr>
              <a:t> Сношение в контрреволюционных целях с иностранным государством</a:t>
            </a:r>
            <a:endParaRPr/>
          </a:p>
          <a:p>
            <a:pPr marL="285750" indent="-285750">
              <a:lnSpc>
                <a:spcPct val="114999"/>
              </a:lnSpc>
              <a:buFont typeface="Arial"/>
              <a:buChar char="•"/>
              <a:defRPr/>
            </a:pPr>
            <a:r>
              <a:rPr lang="ru-RU" sz="2000">
                <a:latin typeface="+mn-lt"/>
                <a:ea typeface="Arial"/>
                <a:cs typeface="Times New Roman"/>
              </a:rPr>
              <a:t> Оказание помощи международной буржуазии</a:t>
            </a:r>
            <a:endParaRPr/>
          </a:p>
        </p:txBody>
      </p:sp>
      <p:sp>
        <p:nvSpPr>
          <p:cNvPr id="15" name="Текст 14" hidden="1"/>
          <p:cNvSpPr>
            <a:spLocks noGrp="1"/>
          </p:cNvSpPr>
          <p:nvPr>
            <p:ph type="body" sz="quarter" idx="30"/>
          </p:nvPr>
        </p:nvSpPr>
        <p:spPr bwMode="auto">
          <a:xfrm>
            <a:off x="6096000" y="2571881"/>
            <a:ext cx="5313768" cy="3605036"/>
          </a:xfrm>
        </p:spPr>
        <p:txBody>
          <a:bodyPr/>
          <a:lstStyle/>
          <a:p>
            <a:pPr marL="285750" indent="-285750">
              <a:lnSpc>
                <a:spcPct val="114999"/>
              </a:lnSpc>
              <a:buFont typeface="Arial"/>
              <a:buChar char="•"/>
              <a:defRPr/>
            </a:pPr>
            <a:r>
              <a:rPr lang="ru-RU" sz="2000">
                <a:latin typeface="+mn-lt"/>
                <a:ea typeface="Arial"/>
                <a:cs typeface="Times New Roman"/>
              </a:rPr>
              <a:t>Склонение иностранного государства к войне</a:t>
            </a:r>
            <a:endParaRPr/>
          </a:p>
          <a:p>
            <a:pPr marL="285750" indent="-285750">
              <a:lnSpc>
                <a:spcPct val="114999"/>
              </a:lnSpc>
              <a:buFont typeface="Arial"/>
              <a:buChar char="•"/>
              <a:defRPr/>
            </a:pPr>
            <a:r>
              <a:rPr lang="ru-RU" sz="2000">
                <a:latin typeface="+mn-lt"/>
                <a:ea typeface="Arial"/>
                <a:cs typeface="Times New Roman"/>
              </a:rPr>
              <a:t>Шпионаж</a:t>
            </a:r>
            <a:endParaRPr/>
          </a:p>
          <a:p>
            <a:pPr marL="285750" indent="-285750">
              <a:lnSpc>
                <a:spcPct val="114999"/>
              </a:lnSpc>
              <a:buFont typeface="Arial"/>
              <a:buChar char="•"/>
              <a:defRPr/>
            </a:pPr>
            <a:r>
              <a:rPr lang="ru-RU" sz="2000">
                <a:latin typeface="+mn-lt"/>
                <a:ea typeface="Arial"/>
                <a:cs typeface="Times New Roman"/>
              </a:rPr>
              <a:t>Вредительство</a:t>
            </a:r>
            <a:endParaRPr/>
          </a:p>
          <a:p>
            <a:pPr marL="285750" indent="-285750">
              <a:lnSpc>
                <a:spcPct val="114999"/>
              </a:lnSpc>
              <a:buFont typeface="Arial"/>
              <a:buChar char="•"/>
              <a:defRPr/>
            </a:pPr>
            <a:r>
              <a:rPr lang="ru-RU" sz="2000">
                <a:latin typeface="+mn-lt"/>
                <a:ea typeface="Arial"/>
                <a:cs typeface="Times New Roman"/>
              </a:rPr>
              <a:t>Терроризм</a:t>
            </a:r>
            <a:endParaRPr/>
          </a:p>
          <a:p>
            <a:pPr marL="285750" indent="-285750">
              <a:lnSpc>
                <a:spcPct val="114999"/>
              </a:lnSpc>
              <a:buFont typeface="Arial"/>
              <a:buChar char="•"/>
              <a:defRPr/>
            </a:pPr>
            <a:r>
              <a:rPr lang="ru-RU" sz="2000">
                <a:latin typeface="+mn-lt"/>
                <a:ea typeface="Arial"/>
                <a:cs typeface="Times New Roman"/>
              </a:rPr>
              <a:t>Диверсии</a:t>
            </a:r>
            <a:endParaRPr/>
          </a:p>
          <a:p>
            <a:pPr marL="285750" indent="-285750">
              <a:lnSpc>
                <a:spcPct val="114999"/>
              </a:lnSpc>
              <a:buFont typeface="Arial"/>
              <a:buChar char="•"/>
              <a:defRPr/>
            </a:pPr>
            <a:r>
              <a:rPr lang="ru-RU" sz="2000">
                <a:latin typeface="+mn-lt"/>
                <a:ea typeface="Arial"/>
                <a:cs typeface="Times New Roman"/>
              </a:rPr>
              <a:t>Антисоветская агитация и пропаганда</a:t>
            </a:r>
            <a:endParaRPr/>
          </a:p>
          <a:p>
            <a:pPr marL="285750" indent="-285750">
              <a:lnSpc>
                <a:spcPct val="114999"/>
              </a:lnSpc>
              <a:spcAft>
                <a:spcPts val="500"/>
              </a:spcAft>
              <a:buFont typeface="Arial"/>
              <a:buChar char="•"/>
              <a:defRPr/>
            </a:pPr>
            <a:r>
              <a:rPr lang="ru-RU" sz="2000">
                <a:latin typeface="+mn-lt"/>
                <a:ea typeface="Arial"/>
                <a:cs typeface="Times New Roman"/>
              </a:rPr>
              <a:t>Организационная контрреволюционная деятельность</a:t>
            </a:r>
            <a:endParaRPr/>
          </a:p>
          <a:p>
            <a:pPr marL="571500" indent="-571500">
              <a:buFont typeface="Arial"/>
              <a:buChar char="•"/>
              <a:defRPr/>
            </a:pPr>
            <a:endParaRPr lang="ru-RU" sz="4400">
              <a:latin typeface="+mn-lt"/>
              <a:ea typeface="Tahoma"/>
              <a:cs typeface="Tahoma"/>
            </a:endParaRPr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20"/>
          </p:nvPr>
        </p:nvSpPr>
        <p:spPr bwMode="auto"/>
        <p:txBody>
          <a:bodyPr/>
          <a:lstStyle/>
          <a:p>
            <a:pPr>
              <a:defRPr/>
            </a:pPr>
            <a:fld id="{66B5E2A4-72D4-4DC4-9470-54C0EE06E412}" type="slidenum">
              <a:rPr lang="ru-RU">
                <a:latin typeface="Tahoma"/>
                <a:ea typeface="Tahoma"/>
                <a:cs typeface="Tahoma"/>
              </a:rPr>
              <a:t>6</a:t>
            </a:fld>
            <a:endParaRPr lang="ru-RU">
              <a:latin typeface="Tahoma"/>
              <a:ea typeface="Tahoma"/>
              <a:cs typeface="Tahoma"/>
            </a:endParaRPr>
          </a:p>
        </p:txBody>
      </p:sp>
      <p:pic>
        <p:nvPicPr>
          <p:cNvPr id="5122" name="Picture 2" descr="https://lh7-rt.googleusercontent.com/docsz/AD_4nXfbmNgWD4TgjXHpQJMbbzcd-jBdM3Z125ot6SQSHuDhP-VyqihmyK6ftdm1T5L4uBML6xxr-78cgcEIZ7gbBR62hZFSNSviYDCkd8rBIiaAGZ0-X5rp-4mFYVtmWW9xbYDezvF_R5knr-4A?key=LW5lkNJSyHmg1dv7sXl9F9R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292" y="1945177"/>
            <a:ext cx="8632063" cy="473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Нижний колонтитул 8" hidden="1"/>
          <p:cNvSpPr>
            <a:spLocks noGrp="1"/>
          </p:cNvSpPr>
          <p:nvPr>
            <p:ph type="ftr" sz="quarter" idx="19"/>
          </p:nvPr>
        </p:nvSpPr>
        <p:spPr bwMode="auto"/>
        <p:txBody>
          <a:bodyPr/>
          <a:lstStyle/>
          <a:p>
            <a:pPr>
              <a:defRPr/>
            </a:pPr>
            <a:r>
              <a:rPr lang="ru-RU">
                <a:latin typeface="Tahoma"/>
                <a:ea typeface="Tahoma"/>
                <a:cs typeface="Tahoma"/>
              </a:rPr>
              <a:t>Название презентации в одну или несколько строк</a:t>
            </a:r>
          </a:p>
        </p:txBody>
      </p:sp>
      <p:sp>
        <p:nvSpPr>
          <p:cNvPr id="15" name="Текст 14" hidden="1"/>
          <p:cNvSpPr>
            <a:spLocks noGrp="1"/>
          </p:cNvSpPr>
          <p:nvPr>
            <p:ph type="body" sz="quarter" idx="21"/>
          </p:nvPr>
        </p:nvSpPr>
        <p:spPr bwMode="auto"/>
        <p:txBody>
          <a:bodyPr>
            <a:normAutofit fontScale="92500" lnSpcReduction="20000"/>
          </a:bodyPr>
          <a:lstStyle/>
          <a:p>
            <a:pPr>
              <a:defRPr/>
            </a:pPr>
            <a:endParaRPr lang="ru-RU">
              <a:latin typeface="Tahoma"/>
              <a:ea typeface="Tahoma"/>
              <a:cs typeface="Tahoma"/>
            </a:endParaRPr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20"/>
          </p:nvPr>
        </p:nvSpPr>
        <p:spPr bwMode="auto"/>
        <p:txBody>
          <a:bodyPr/>
          <a:lstStyle/>
          <a:p>
            <a:pPr>
              <a:defRPr/>
            </a:pPr>
            <a:fld id="{66B5E2A4-72D4-4DC4-9470-54C0EE06E412}" type="slidenum">
              <a:rPr lang="ru-RU">
                <a:latin typeface="Tahoma"/>
                <a:ea typeface="Tahoma"/>
                <a:cs typeface="Tahoma"/>
              </a:rPr>
              <a:t>7</a:t>
            </a:fld>
            <a:endParaRPr lang="ru-RU">
              <a:latin typeface="Tahoma"/>
              <a:ea typeface="Tahoma"/>
              <a:cs typeface="Tahoma"/>
            </a:endParaRPr>
          </a:p>
        </p:txBody>
      </p:sp>
      <p:pic>
        <p:nvPicPr>
          <p:cNvPr id="3" name="Рисунок 2" hidden="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069539" y="0"/>
            <a:ext cx="7122461" cy="71224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 bwMode="auto">
          <a:xfrm>
            <a:off x="1222760" y="1828352"/>
            <a:ext cx="4860931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999"/>
              </a:lnSpc>
              <a:spcAft>
                <a:spcPts val="1000"/>
              </a:spcAft>
              <a:defRPr/>
            </a:pPr>
            <a:r>
              <a:rPr lang="en-US" sz="4000" b="1" dirty="0">
                <a:solidFill>
                  <a:schemeClr val="accent1"/>
                </a:solidFill>
              </a:rPr>
              <a:t>Advantages of Working at MISIS as a Researcher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7" name="Google Shape;53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1825" y="-24938"/>
            <a:ext cx="4860175" cy="6882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146" name="Picture 2" descr="Pictur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27" r="22409" b="899"/>
          <a:stretch/>
        </p:blipFill>
        <p:spPr bwMode="auto">
          <a:xfrm>
            <a:off x="3552000" y="0"/>
            <a:ext cx="8640000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 bwMode="auto">
          <a:xfrm>
            <a:off x="0" y="1185307"/>
            <a:ext cx="3939323" cy="2500002"/>
          </a:xfrm>
        </p:spPr>
        <p:txBody>
          <a:bodyPr/>
          <a:lstStyle/>
          <a:p>
            <a:pPr algn="ctr">
              <a:defRPr/>
            </a:pPr>
            <a:r>
              <a:rPr lang="en-US" b="1" dirty="0"/>
              <a:t>Career Development  and Financial Benefits</a:t>
            </a:r>
            <a:endParaRPr dirty="0"/>
          </a:p>
        </p:txBody>
      </p:sp>
      <p:sp>
        <p:nvSpPr>
          <p:cNvPr id="8" name="Текст 7" hidden="1"/>
          <p:cNvSpPr>
            <a:spLocks noGrp="1"/>
          </p:cNvSpPr>
          <p:nvPr>
            <p:ph type="body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ru-RU">
                <a:latin typeface="Tahoma"/>
                <a:ea typeface="Tahoma"/>
                <a:cs typeface="Tahoma"/>
              </a:rPr>
              <a:t>Основана в 1783 году во Владимире.</a:t>
            </a:r>
            <a:endParaRPr/>
          </a:p>
          <a:p>
            <a:pPr>
              <a:defRPr/>
            </a:pPr>
            <a:r>
              <a:rPr lang="ru-RU">
                <a:latin typeface="Tahoma"/>
                <a:ea typeface="Tahoma"/>
                <a:cs typeface="Tahoma"/>
              </a:rPr>
              <a:t>Изначально подразумевалась как крепость.</a:t>
            </a:r>
            <a:endParaRPr/>
          </a:p>
          <a:p>
            <a:pPr>
              <a:defRPr/>
            </a:pPr>
            <a:r>
              <a:rPr lang="ru-RU">
                <a:latin typeface="Tahoma"/>
                <a:ea typeface="Tahoma"/>
                <a:cs typeface="Tahoma"/>
              </a:rPr>
              <a:t>В течение своей истории тюрьма использовалась для самых разных категорий заключённых — от политических узников до опасных рецидивистов.</a:t>
            </a:r>
            <a:endParaRPr/>
          </a:p>
        </p:txBody>
      </p:sp>
      <p:sp>
        <p:nvSpPr>
          <p:cNvPr id="5" name="Нижний колонтитул 4" hidden="1"/>
          <p:cNvSpPr>
            <a:spLocks noGrp="1"/>
          </p:cNvSpPr>
          <p:nvPr>
            <p:ph type="ftr" sz="quarter" idx="19"/>
          </p:nvPr>
        </p:nvSpPr>
        <p:spPr bwMode="auto"/>
        <p:txBody>
          <a:bodyPr/>
          <a:lstStyle/>
          <a:p>
            <a:pPr>
              <a:defRPr/>
            </a:pPr>
            <a:r>
              <a:rPr lang="ru-RU">
                <a:latin typeface="Tahoma"/>
                <a:ea typeface="Tahoma"/>
                <a:cs typeface="Tahoma"/>
              </a:rPr>
              <a:t>Название презентации в одну или несколько строк</a:t>
            </a:r>
            <a:endParaRPr/>
          </a:p>
        </p:txBody>
      </p:sp>
      <p:sp>
        <p:nvSpPr>
          <p:cNvPr id="9" name="Текст 8" hidden="1"/>
          <p:cNvSpPr>
            <a:spLocks noGrp="1"/>
          </p:cNvSpPr>
          <p:nvPr>
            <p:ph type="body" sz="quarter" idx="21"/>
          </p:nvPr>
        </p:nvSpPr>
        <p:spPr bwMode="auto"/>
        <p:txBody>
          <a:bodyPr>
            <a:normAutofit fontScale="92500" lnSpcReduction="20000"/>
          </a:bodyPr>
          <a:lstStyle/>
          <a:p>
            <a:pPr>
              <a:defRPr/>
            </a:pPr>
            <a:endParaRPr lang="ru-RU">
              <a:latin typeface="Tahoma"/>
              <a:ea typeface="Tahoma"/>
              <a:cs typeface="Tahoma"/>
            </a:endParaRPr>
          </a:p>
        </p:txBody>
      </p:sp>
      <p:sp>
        <p:nvSpPr>
          <p:cNvPr id="10" name="Текст 9" hidden="1"/>
          <p:cNvSpPr>
            <a:spLocks noGrp="1"/>
          </p:cNvSpPr>
          <p:nvPr>
            <p:ph type="body" sz="quarter" idx="23"/>
          </p:nvPr>
        </p:nvSpPr>
        <p:spPr bwMode="auto">
          <a:xfrm>
            <a:off x="2201499" y="4454973"/>
            <a:ext cx="3761539" cy="590074"/>
          </a:xfrm>
        </p:spPr>
        <p:txBody>
          <a:bodyPr/>
          <a:lstStyle/>
          <a:p>
            <a:pPr>
              <a:defRPr/>
            </a:pPr>
            <a:r>
              <a:rPr lang="ru-RU" sz="2800" b="1">
                <a:latin typeface="Tahoma"/>
                <a:ea typeface="Tahoma"/>
                <a:cs typeface="Tahoma"/>
              </a:rPr>
              <a:t>Самая известная</a:t>
            </a:r>
            <a:endParaRPr/>
          </a:p>
        </p:txBody>
      </p:sp>
      <p:sp>
        <p:nvSpPr>
          <p:cNvPr id="11" name="Текст 10" hidden="1"/>
          <p:cNvSpPr>
            <a:spLocks noGrp="1"/>
          </p:cNvSpPr>
          <p:nvPr>
            <p:ph type="body" sz="quarter" idx="25"/>
          </p:nvPr>
        </p:nvSpPr>
        <p:spPr bwMode="auto">
          <a:xfrm>
            <a:off x="2201499" y="4922994"/>
            <a:ext cx="3758254" cy="977838"/>
          </a:xfrm>
        </p:spPr>
        <p:txBody>
          <a:bodyPr/>
          <a:lstStyle/>
          <a:p>
            <a:pPr>
              <a:defRPr/>
            </a:pPr>
            <a:r>
              <a:rPr lang="ru-RU">
                <a:latin typeface="Tahoma"/>
                <a:ea typeface="Tahoma"/>
                <a:cs typeface="Tahoma"/>
              </a:rPr>
              <a:t>песня Михаила Круга, впервые изданная на альбоме Мадам в 1998 году.</a:t>
            </a:r>
            <a:endParaRPr/>
          </a:p>
        </p:txBody>
      </p:sp>
      <p:sp>
        <p:nvSpPr>
          <p:cNvPr id="13" name="Номер слайда 12" hidden="1"/>
          <p:cNvSpPr>
            <a:spLocks noGrp="1"/>
          </p:cNvSpPr>
          <p:nvPr>
            <p:ph type="sldNum" sz="quarter" idx="20"/>
          </p:nvPr>
        </p:nvSpPr>
        <p:spPr bwMode="auto"/>
        <p:txBody>
          <a:bodyPr/>
          <a:lstStyle/>
          <a:p>
            <a:pPr>
              <a:defRPr/>
            </a:pPr>
            <a:fld id="{66B5E2A4-72D4-4DC4-9470-54C0EE06E412}" type="slidenum">
              <a:rPr lang="ru-RU">
                <a:latin typeface="Tahoma"/>
                <a:ea typeface="Tahoma"/>
                <a:cs typeface="Tahoma"/>
              </a:rPr>
              <a:t>8</a:t>
            </a:fld>
            <a:endParaRPr lang="ru-RU">
              <a:latin typeface="Tahoma"/>
              <a:ea typeface="Tahoma"/>
              <a:cs typeface="Tahoma"/>
            </a:endParaRPr>
          </a:p>
        </p:txBody>
      </p:sp>
      <p:pic>
        <p:nvPicPr>
          <p:cNvPr id="15" name="Рисунок 14" hidden="1"/>
          <p:cNvPicPr>
            <a:picLocks noChangeAspect="1"/>
          </p:cNvPicPr>
          <p:nvPr/>
        </p:nvPicPr>
        <p:blipFill>
          <a:blip r:embed="rId4"/>
          <a:srcRect l="26218" t="8736" r="26218"/>
          <a:stretch/>
        </p:blipFill>
        <p:spPr bwMode="auto">
          <a:xfrm>
            <a:off x="6228963" y="616355"/>
            <a:ext cx="5798884" cy="56252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 hidden="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749053" y="3525823"/>
            <a:ext cx="5784750" cy="939397"/>
          </a:xfrm>
        </p:spPr>
        <p:txBody>
          <a:bodyPr/>
          <a:lstStyle/>
          <a:p>
            <a:r>
              <a:rPr lang="en-US" dirty="0"/>
              <a:t>Thank you for your attention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54437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isis">
  <a:themeElements>
    <a:clrScheme name="MISIS">
      <a:dk1>
        <a:sysClr val="windowText" lastClr="000000"/>
      </a:dk1>
      <a:lt1>
        <a:srgbClr val="FFFFFF"/>
      </a:lt1>
      <a:dk2>
        <a:srgbClr val="505569"/>
      </a:dk2>
      <a:lt2>
        <a:srgbClr val="FFFFFF"/>
      </a:lt2>
      <a:accent1>
        <a:srgbClr val="0541F0"/>
      </a:accent1>
      <a:accent2>
        <a:srgbClr val="37EBFF"/>
      </a:accent2>
      <a:accent3>
        <a:srgbClr val="505569"/>
      </a:accent3>
      <a:accent4>
        <a:srgbClr val="0541F0"/>
      </a:accent4>
      <a:accent5>
        <a:srgbClr val="0A1E64"/>
      </a:accent5>
      <a:accent6>
        <a:srgbClr val="0A1E64"/>
      </a:accent6>
      <a:hlink>
        <a:srgbClr val="00B5E2"/>
      </a:hlink>
      <a:folHlink>
        <a:srgbClr val="E4002B"/>
      </a:folHlink>
    </a:clrScheme>
    <a:fontScheme name="Другая 9">
      <a:majorFont>
        <a:latin typeface="Tahoma"/>
        <a:ea typeface="Arial"/>
        <a:cs typeface="Arial"/>
      </a:majorFont>
      <a:minorFont>
        <a:latin typeface="Tahoma"/>
        <a:ea typeface="Arial"/>
        <a:cs typeface="Arial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</TotalTime>
  <Words>300</Words>
  <Application>Microsoft Office PowerPoint</Application>
  <DocSecurity>0</DocSecurity>
  <PresentationFormat>Широкоэкранный</PresentationFormat>
  <Paragraphs>52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Tahoma</vt:lpstr>
      <vt:lpstr>TT Norms Pro</vt:lpstr>
      <vt:lpstr>TT Norms Pro Medium</vt:lpstr>
      <vt:lpstr>Тема Office</vt:lpstr>
      <vt:lpstr>Misis</vt:lpstr>
      <vt:lpstr>MISIS : importance &amp; relevance. Raising awareness</vt:lpstr>
      <vt:lpstr>NUST MISIS: Russian Leader in Science and Technology</vt:lpstr>
      <vt:lpstr> MISIS among others</vt:lpstr>
      <vt:lpstr> MISIS industrial partners</vt:lpstr>
      <vt:lpstr>How to get hired at MISIS?</vt:lpstr>
      <vt:lpstr>Student employment statistics</vt:lpstr>
      <vt:lpstr>Презентация PowerPoint</vt:lpstr>
      <vt:lpstr>Career Development  and Financial Benefits</vt:lpstr>
      <vt:lpstr>Thank you for your attention 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История ГУЛАГа</dc:title>
  <dc:creator>Роберт Калентьев</dc:creator>
  <cp:lastModifiedBy>Spaceship24</cp:lastModifiedBy>
  <cp:revision>42</cp:revision>
  <dcterms:created xsi:type="dcterms:W3CDTF">2024-09-22T17:01:11Z</dcterms:created>
  <dcterms:modified xsi:type="dcterms:W3CDTF">2024-12-11T19:02:43Z</dcterms:modified>
  <dc:identifier/>
  <dc:language/>
  <cp:version/>
</cp:coreProperties>
</file>